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142532414" r:id="rId3"/>
    <p:sldId id="2142532426" r:id="rId4"/>
    <p:sldId id="2142532416" r:id="rId5"/>
    <p:sldId id="2142532410" r:id="rId6"/>
    <p:sldId id="2142532424" r:id="rId7"/>
    <p:sldId id="2142532422" r:id="rId8"/>
    <p:sldId id="2142532423" r:id="rId9"/>
    <p:sldId id="2142532425" r:id="rId10"/>
    <p:sldId id="2142532428" r:id="rId11"/>
    <p:sldId id="2142532429" r:id="rId12"/>
    <p:sldId id="2142532435" r:id="rId13"/>
    <p:sldId id="2142532450" r:id="rId14"/>
    <p:sldId id="259" r:id="rId15"/>
    <p:sldId id="2142532451" r:id="rId16"/>
    <p:sldId id="21425324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671A7-8534-44C1-82D5-54567F947C75}" v="167" dt="2024-05-20T15:08:55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6.svg"/><Relationship Id="rId17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79.png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6.svg"/><Relationship Id="rId2" Type="http://schemas.openxmlformats.org/officeDocument/2006/relationships/image" Target="../media/image4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68.png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49.svg"/><Relationship Id="rId7" Type="http://schemas.openxmlformats.org/officeDocument/2006/relationships/image" Target="../media/image58.svg"/><Relationship Id="rId12" Type="http://schemas.openxmlformats.org/officeDocument/2006/relationships/image" Target="../media/image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55.svg"/><Relationship Id="rId10" Type="http://schemas.openxmlformats.org/officeDocument/2006/relationships/image" Target="../media/image47.png"/><Relationship Id="rId4" Type="http://schemas.openxmlformats.org/officeDocument/2006/relationships/image" Target="../media/image54.png"/><Relationship Id="rId9" Type="http://schemas.openxmlformats.org/officeDocument/2006/relationships/image" Target="../media/image63.sv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6.sv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5.png"/><Relationship Id="rId17" Type="http://schemas.openxmlformats.org/officeDocument/2006/relationships/image" Target="../media/image70.png"/><Relationship Id="rId2" Type="http://schemas.openxmlformats.org/officeDocument/2006/relationships/image" Target="../media/image6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47.png"/><Relationship Id="rId5" Type="http://schemas.openxmlformats.org/officeDocument/2006/relationships/image" Target="../media/image54.png"/><Relationship Id="rId15" Type="http://schemas.openxmlformats.org/officeDocument/2006/relationships/image" Target="../media/image78.svg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6.svg"/><Relationship Id="rId17" Type="http://schemas.openxmlformats.org/officeDocument/2006/relationships/image" Target="../media/image71.png"/><Relationship Id="rId2" Type="http://schemas.openxmlformats.org/officeDocument/2006/relationships/image" Target="../media/image4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68.png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5.png"/><Relationship Id="rId18" Type="http://schemas.openxmlformats.org/officeDocument/2006/relationships/image" Target="../media/image71.png"/><Relationship Id="rId3" Type="http://schemas.openxmlformats.org/officeDocument/2006/relationships/image" Target="../media/image49.svg"/><Relationship Id="rId21" Type="http://schemas.openxmlformats.org/officeDocument/2006/relationships/image" Target="../media/image82.png"/><Relationship Id="rId7" Type="http://schemas.openxmlformats.org/officeDocument/2006/relationships/image" Target="../media/image36.png"/><Relationship Id="rId12" Type="http://schemas.openxmlformats.org/officeDocument/2006/relationships/image" Target="../media/image44.svg"/><Relationship Id="rId17" Type="http://schemas.openxmlformats.org/officeDocument/2006/relationships/image" Target="../media/image67.png"/><Relationship Id="rId2" Type="http://schemas.openxmlformats.org/officeDocument/2006/relationships/image" Target="../media/image48.png"/><Relationship Id="rId16" Type="http://schemas.openxmlformats.org/officeDocument/2006/relationships/image" Target="../media/image78.sv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43.png"/><Relationship Id="rId5" Type="http://schemas.openxmlformats.org/officeDocument/2006/relationships/image" Target="../media/image54.png"/><Relationship Id="rId15" Type="http://schemas.openxmlformats.org/officeDocument/2006/relationships/image" Target="../media/image77.png"/><Relationship Id="rId10" Type="http://schemas.openxmlformats.org/officeDocument/2006/relationships/image" Target="../media/image74.svg"/><Relationship Id="rId19" Type="http://schemas.openxmlformats.org/officeDocument/2006/relationships/image" Target="../media/image68.png"/><Relationship Id="rId4" Type="http://schemas.openxmlformats.org/officeDocument/2006/relationships/image" Target="../media/image47.png"/><Relationship Id="rId9" Type="http://schemas.openxmlformats.org/officeDocument/2006/relationships/image" Target="../media/image73.png"/><Relationship Id="rId14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sv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svg"/><Relationship Id="rId25" Type="http://schemas.openxmlformats.org/officeDocument/2006/relationships/image" Target="../media/image66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jpeg"/><Relationship Id="rId5" Type="http://schemas.openxmlformats.org/officeDocument/2006/relationships/image" Target="../media/image46.svg"/><Relationship Id="rId15" Type="http://schemas.openxmlformats.org/officeDocument/2006/relationships/image" Target="../media/image56.png"/><Relationship Id="rId23" Type="http://schemas.openxmlformats.org/officeDocument/2006/relationships/image" Target="../media/image64.jpeg"/><Relationship Id="rId28" Type="http://schemas.openxmlformats.org/officeDocument/2006/relationships/image" Target="../media/image69.pn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48.png"/><Relationship Id="rId3" Type="http://schemas.openxmlformats.org/officeDocument/2006/relationships/image" Target="../media/image37.svg"/><Relationship Id="rId7" Type="http://schemas.openxmlformats.org/officeDocument/2006/relationships/image" Target="../media/image76.svg"/><Relationship Id="rId12" Type="http://schemas.openxmlformats.org/officeDocument/2006/relationships/image" Target="../media/image44.svg"/><Relationship Id="rId2" Type="http://schemas.openxmlformats.org/officeDocument/2006/relationships/image" Target="../media/image3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43.png"/><Relationship Id="rId5" Type="http://schemas.openxmlformats.org/officeDocument/2006/relationships/image" Target="../media/image74.svg"/><Relationship Id="rId15" Type="http://schemas.openxmlformats.org/officeDocument/2006/relationships/image" Target="../media/image70.png"/><Relationship Id="rId10" Type="http://schemas.openxmlformats.org/officeDocument/2006/relationships/image" Target="../media/image47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7.png"/><Relationship Id="rId5" Type="http://schemas.openxmlformats.org/officeDocument/2006/relationships/image" Target="../media/image36.png"/><Relationship Id="rId10" Type="http://schemas.openxmlformats.org/officeDocument/2006/relationships/image" Target="../media/image76.svg"/><Relationship Id="rId4" Type="http://schemas.openxmlformats.org/officeDocument/2006/relationships/image" Target="../media/image49.svg"/><Relationship Id="rId9" Type="http://schemas.openxmlformats.org/officeDocument/2006/relationships/image" Target="../media/image7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7.png"/><Relationship Id="rId5" Type="http://schemas.openxmlformats.org/officeDocument/2006/relationships/image" Target="../media/image36.png"/><Relationship Id="rId10" Type="http://schemas.openxmlformats.org/officeDocument/2006/relationships/image" Target="../media/image76.svg"/><Relationship Id="rId4" Type="http://schemas.openxmlformats.org/officeDocument/2006/relationships/image" Target="../media/image49.svg"/><Relationship Id="rId9" Type="http://schemas.openxmlformats.org/officeDocument/2006/relationships/image" Target="../media/image7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6.svg"/><Relationship Id="rId2" Type="http://schemas.openxmlformats.org/officeDocument/2006/relationships/image" Target="../media/image4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68.png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76.svg"/><Relationship Id="rId17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80.emf"/><Relationship Id="rId10" Type="http://schemas.openxmlformats.org/officeDocument/2006/relationships/image" Target="../media/image74.svg"/><Relationship Id="rId4" Type="http://schemas.openxmlformats.org/officeDocument/2006/relationships/image" Target="../media/image49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77D4696-C2DF-9AA8-AD4F-C7DC0C1C7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7"/>
            <a:ext cx="12192000" cy="6848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8ACD2-5685-2A25-9816-0C736984B1B1}"/>
              </a:ext>
            </a:extLst>
          </p:cNvPr>
          <p:cNvSpPr txBox="1"/>
          <p:nvPr/>
        </p:nvSpPr>
        <p:spPr>
          <a:xfrm>
            <a:off x="2588683" y="6262702"/>
            <a:ext cx="7014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VMware Solution Recoverability Design Considerations Template</a:t>
            </a:r>
          </a:p>
        </p:txBody>
      </p:sp>
    </p:spTree>
    <p:extLst>
      <p:ext uri="{BB962C8B-B14F-4D97-AF65-F5344CB8AC3E}">
        <p14:creationId xmlns:p14="http://schemas.microsoft.com/office/powerpoint/2010/main" val="239511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77E393-7E17-DD75-1850-AB8EE4BD6BA5}"/>
              </a:ext>
            </a:extLst>
          </p:cNvPr>
          <p:cNvSpPr txBox="1"/>
          <p:nvPr/>
        </p:nvSpPr>
        <p:spPr>
          <a:xfrm>
            <a:off x="3177522" y="63947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9 – Azure VMware Solution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JetStream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DR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615EE3-BB80-DF0C-2920-FAE4E7758628}"/>
              </a:ext>
            </a:extLst>
          </p:cNvPr>
          <p:cNvGrpSpPr/>
          <p:nvPr/>
        </p:nvGrpSpPr>
        <p:grpSpPr>
          <a:xfrm>
            <a:off x="121470" y="170886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AD76E8-3C42-1A15-BCEC-91B69D6D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70791" y="2119430"/>
              <a:ext cx="412833" cy="3989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A448FD-FFBA-CBFE-6019-CAEF02D39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74698" y="2119430"/>
              <a:ext cx="412833" cy="3989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7CA1B1-8C1C-EB52-71C1-4690F919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9375" y="1490817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56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1ADB0-A2E5-3FD8-D622-2A5622B49166}"/>
              </a:ext>
            </a:extLst>
          </p:cNvPr>
          <p:cNvSpPr txBox="1"/>
          <p:nvPr/>
        </p:nvSpPr>
        <p:spPr>
          <a:xfrm>
            <a:off x="1797347" y="6258524"/>
            <a:ext cx="921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10 – Azure VMware Solution with VMware HCX Disaster Recovery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2398A-07CD-FBF9-6FAB-4315DE34CC53}"/>
              </a:ext>
            </a:extLst>
          </p:cNvPr>
          <p:cNvGrpSpPr/>
          <p:nvPr/>
        </p:nvGrpSpPr>
        <p:grpSpPr>
          <a:xfrm>
            <a:off x="1341379" y="613262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3594557" y="3269396"/>
              <a:ext cx="3674374" cy="118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715008" y="2875583"/>
              <a:ext cx="1128576" cy="28832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329673" y="302707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7106734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406A66-860D-BFED-F9B0-FB7A51AE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13816" y="1373530"/>
              <a:ext cx="412833" cy="398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6E5D5F-51EA-28A2-E970-8AB046F09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70016" y="2079451"/>
              <a:ext cx="412833" cy="3989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110835-4FAB-0643-AFA9-12801C853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05420" y="2099877"/>
              <a:ext cx="412833" cy="398917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4CB59AAE-643E-7E8E-06CF-5AEBCD083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724" y="306744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16A07A67-92CC-C17B-72A1-AA9174855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8931" y="306317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577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2E25B514-0A38-2D2D-0ADF-FF4D8C8715E7}"/>
              </a:ext>
            </a:extLst>
          </p:cNvPr>
          <p:cNvSpPr txBox="1"/>
          <p:nvPr/>
        </p:nvSpPr>
        <p:spPr>
          <a:xfrm>
            <a:off x="839174" y="6454793"/>
            <a:ext cx="1114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11 – AV64 Mixed SKU Topology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93DF26-3904-B5FC-30D7-9541AEF9E262}"/>
              </a:ext>
            </a:extLst>
          </p:cNvPr>
          <p:cNvGrpSpPr/>
          <p:nvPr/>
        </p:nvGrpSpPr>
        <p:grpSpPr>
          <a:xfrm>
            <a:off x="788664" y="858654"/>
            <a:ext cx="9235270" cy="5140691"/>
            <a:chOff x="788664" y="858654"/>
            <a:chExt cx="9235270" cy="51406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7F17A6-239F-26BF-1A7D-5784C1CF40FC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1FBB1-DD47-852B-F990-B78AFFF0E1DA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C90AA-C165-D46A-620A-71BB2B921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790A5BF4-A652-1E8D-4955-E1E1379C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762DF-825F-AA3F-9DFB-F96FC8502449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88BB3D-5AF7-5432-D8BC-2166DA2E9AD8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B29E1-E83A-A4EC-FC99-849989CCACCB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3" name="Server" descr="Server">
              <a:extLst>
                <a:ext uri="{FF2B5EF4-FFF2-40B4-BE49-F238E27FC236}">
                  <a16:creationId xmlns:a16="http://schemas.microsoft.com/office/drawing/2014/main" id="{16938E77-5FB8-9A03-D36A-08FEE9E1A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9B73-DC4D-B924-9B4A-62B8CB7791A6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6F5C40-6B3D-72E8-BB24-2B630512E51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E59FCB66-A8F0-51D7-7522-11FBE36F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43" name="Graphic 4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996BBA6-71F8-1FEA-2E9F-F2D088B8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04304DC4-6EDC-A771-E031-112D54E49D5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B601967-2D75-86EA-D145-43C56594E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 descr="Microsoft Azure - Wikipedia">
              <a:extLst>
                <a:ext uri="{FF2B5EF4-FFF2-40B4-BE49-F238E27FC236}">
                  <a16:creationId xmlns:a16="http://schemas.microsoft.com/office/drawing/2014/main" id="{991BF474-5410-3E7E-850C-0FFDA4557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100">
              <a:extLst>
                <a:ext uri="{FF2B5EF4-FFF2-40B4-BE49-F238E27FC236}">
                  <a16:creationId xmlns:a16="http://schemas.microsoft.com/office/drawing/2014/main" id="{4B8C8515-6BF6-7C07-94ED-8830E8F8927B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EF38A18-F582-33C8-784E-449281AB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47C8A2-409F-1084-C3AA-C13CCE117BC7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A305F3FC-7CB6-7C57-44D7-E88E7680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20F5AC-D8FA-3E15-0724-4A280AB4E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2599C21B-5431-CCC0-8AD1-5EA224127A4F}"/>
                </a:ext>
              </a:extLst>
            </p:cNvPr>
            <p:cNvCxnSpPr>
              <a:cxnSpLocks/>
              <a:stCxn id="54" idx="0"/>
              <a:endCxn id="51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C7C6933-C65E-4442-BE32-14A4E3FB783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680671-8ED2-639F-2006-9587AF87D836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7B2DFA7D-253C-1B1B-B0B7-1A02AADF54F9}"/>
                </a:ext>
              </a:extLst>
            </p:cNvPr>
            <p:cNvCxnSpPr>
              <a:cxnSpLocks/>
              <a:stCxn id="51" idx="3"/>
              <a:endCxn id="57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4CA780-3159-40F8-825F-7B781F44E12C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AEA99CF2-3D0D-047B-C27A-3E5F447C6DE0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9C72121-2B03-A85F-628C-8CF311DA906C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391DA08-E01C-7604-6232-24C34901E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930B636-03F8-FF49-00D2-3FA7C23B8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0C556E7-C726-8D3C-90ED-5DA00061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66" name="Picture 6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C384308-C2F8-B7B2-8CE8-5225BDDAB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4B4E8A4-2D21-5DCC-EE77-DBFF52D7A2FD}"/>
              </a:ext>
            </a:extLst>
          </p:cNvPr>
          <p:cNvSpPr txBox="1"/>
          <p:nvPr/>
        </p:nvSpPr>
        <p:spPr>
          <a:xfrm>
            <a:off x="2164020" y="6402115"/>
            <a:ext cx="9055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12 – VMware Site Recovery Application Recovery Plans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9D67AA-8B9F-3A0D-7C7C-8245A0DC896B}"/>
              </a:ext>
            </a:extLst>
          </p:cNvPr>
          <p:cNvGrpSpPr/>
          <p:nvPr/>
        </p:nvGrpSpPr>
        <p:grpSpPr>
          <a:xfrm>
            <a:off x="497684" y="543328"/>
            <a:ext cx="10782046" cy="5771343"/>
            <a:chOff x="497684" y="543328"/>
            <a:chExt cx="10782046" cy="577134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EF71A4A-1FC1-0EF5-C015-C364894E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979" y="1569335"/>
              <a:ext cx="412833" cy="3989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967605-72F3-BFC5-188C-038F9E9319D0}"/>
                </a:ext>
              </a:extLst>
            </p:cNvPr>
            <p:cNvSpPr txBox="1"/>
            <p:nvPr/>
          </p:nvSpPr>
          <p:spPr>
            <a:xfrm>
              <a:off x="7397506" y="125210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6C489-CC50-146D-178A-266DCFA84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6035" y="1137858"/>
              <a:ext cx="4286346" cy="50043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Graphic 70" descr="Azure VMware Solution Private Cloud">
              <a:extLst>
                <a:ext uri="{FF2B5EF4-FFF2-40B4-BE49-F238E27FC236}">
                  <a16:creationId xmlns:a16="http://schemas.microsoft.com/office/drawing/2014/main" id="{8F0B2709-098B-889F-3D95-C4CFB1FE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336" y="1209449"/>
              <a:ext cx="412833" cy="41283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3B38773-82C2-4D2E-FD8A-47C533AE09F8}"/>
                </a:ext>
              </a:extLst>
            </p:cNvPr>
            <p:cNvSpPr txBox="1"/>
            <p:nvPr/>
          </p:nvSpPr>
          <p:spPr>
            <a:xfrm>
              <a:off x="7501504" y="1850776"/>
              <a:ext cx="5626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Cluster-1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73FF56C-249D-DAAB-FEE2-3A5126D6D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30033" y="1736528"/>
              <a:ext cx="4007605" cy="4244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2CE8A2-88C6-FB68-3117-BF655855660C}"/>
                </a:ext>
              </a:extLst>
            </p:cNvPr>
            <p:cNvSpPr txBox="1"/>
            <p:nvPr/>
          </p:nvSpPr>
          <p:spPr>
            <a:xfrm>
              <a:off x="7121353" y="5602942"/>
              <a:ext cx="6235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107" name="Server" descr="Server">
              <a:extLst>
                <a:ext uri="{FF2B5EF4-FFF2-40B4-BE49-F238E27FC236}">
                  <a16:creationId xmlns:a16="http://schemas.microsoft.com/office/drawing/2014/main" id="{0F25B622-868B-075D-D7A7-5EDD5AFA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189" y="5098801"/>
              <a:ext cx="457550" cy="4575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114836-1FB1-2630-C109-1727658A3BE3}"/>
                </a:ext>
              </a:extLst>
            </p:cNvPr>
            <p:cNvSpPr txBox="1"/>
            <p:nvPr/>
          </p:nvSpPr>
          <p:spPr>
            <a:xfrm>
              <a:off x="7221960" y="3022583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87C747B-EE46-6583-F0BD-62A0AD90792E}"/>
                </a:ext>
              </a:extLst>
            </p:cNvPr>
            <p:cNvGrpSpPr/>
            <p:nvPr/>
          </p:nvGrpSpPr>
          <p:grpSpPr>
            <a:xfrm>
              <a:off x="7115599" y="2452671"/>
              <a:ext cx="546062" cy="529251"/>
              <a:chOff x="6382955" y="2755144"/>
              <a:chExt cx="546062" cy="529251"/>
            </a:xfrm>
          </p:grpSpPr>
          <p:pic>
            <p:nvPicPr>
              <p:cNvPr id="1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F119E1-A367-A5F1-D49E-C4A981542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3" name="Graphic 112" descr="Medal with solid fill">
                <a:extLst>
                  <a:ext uri="{FF2B5EF4-FFF2-40B4-BE49-F238E27FC236}">
                    <a16:creationId xmlns:a16="http://schemas.microsoft.com/office/drawing/2014/main" id="{F374E137-C6D2-74D3-8965-53D7FADC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06BCB83-459C-8326-1F56-E03583F31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06075" y="543328"/>
              <a:ext cx="4573655" cy="57713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1" name="Picture 2" descr="Microsoft Azure - Wikipedia">
              <a:extLst>
                <a:ext uri="{FF2B5EF4-FFF2-40B4-BE49-F238E27FC236}">
                  <a16:creationId xmlns:a16="http://schemas.microsoft.com/office/drawing/2014/main" id="{CEE5D6BB-FDCC-D9BC-549E-7772E1094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072" y="6309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1B4F42-A1D6-F233-DC4C-5FD429BBFFB7}"/>
                </a:ext>
              </a:extLst>
            </p:cNvPr>
            <p:cNvSpPr txBox="1"/>
            <p:nvPr/>
          </p:nvSpPr>
          <p:spPr>
            <a:xfrm>
              <a:off x="7306742" y="7527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90E14B-596A-1B9F-F353-BA8CEEF8BF7F}"/>
                </a:ext>
              </a:extLst>
            </p:cNvPr>
            <p:cNvSpPr txBox="1"/>
            <p:nvPr/>
          </p:nvSpPr>
          <p:spPr>
            <a:xfrm>
              <a:off x="7835559" y="560294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32" name="Server" descr="Server">
              <a:extLst>
                <a:ext uri="{FF2B5EF4-FFF2-40B4-BE49-F238E27FC236}">
                  <a16:creationId xmlns:a16="http://schemas.microsoft.com/office/drawing/2014/main" id="{7EB27822-1D6B-7124-BA76-6AB1B859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4395" y="5098801"/>
              <a:ext cx="457550" cy="45755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0AFB4FA-0EF2-ADD5-CBA3-8B81F17DC6E6}"/>
                </a:ext>
              </a:extLst>
            </p:cNvPr>
            <p:cNvSpPr txBox="1"/>
            <p:nvPr/>
          </p:nvSpPr>
          <p:spPr>
            <a:xfrm>
              <a:off x="8552137" y="560294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134" name="Server" descr="Server">
              <a:extLst>
                <a:ext uri="{FF2B5EF4-FFF2-40B4-BE49-F238E27FC236}">
                  <a16:creationId xmlns:a16="http://schemas.microsoft.com/office/drawing/2014/main" id="{8F2B04B3-186A-19E4-7497-CF48AFF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0973" y="5098801"/>
              <a:ext cx="457550" cy="4575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3AAAA70-2851-EAAD-30DE-143C73A95661}"/>
                </a:ext>
              </a:extLst>
            </p:cNvPr>
            <p:cNvSpPr txBox="1"/>
            <p:nvPr/>
          </p:nvSpPr>
          <p:spPr>
            <a:xfrm>
              <a:off x="9268715" y="560294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136" name="Server" descr="Server">
              <a:extLst>
                <a:ext uri="{FF2B5EF4-FFF2-40B4-BE49-F238E27FC236}">
                  <a16:creationId xmlns:a16="http://schemas.microsoft.com/office/drawing/2014/main" id="{DFF739B1-6C12-6BB8-06B3-4A79E22A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7551" y="5098801"/>
              <a:ext cx="457550" cy="45755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F8C957B-C727-D489-2D3C-9511A33225B3}"/>
                </a:ext>
              </a:extLst>
            </p:cNvPr>
            <p:cNvSpPr txBox="1"/>
            <p:nvPr/>
          </p:nvSpPr>
          <p:spPr>
            <a:xfrm>
              <a:off x="9985293" y="5602942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138" name="Server" descr="Server">
              <a:extLst>
                <a:ext uri="{FF2B5EF4-FFF2-40B4-BE49-F238E27FC236}">
                  <a16:creationId xmlns:a16="http://schemas.microsoft.com/office/drawing/2014/main" id="{35D45E9C-EB6D-DB5B-EE6F-8FDD4B09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64129" y="5098801"/>
              <a:ext cx="457550" cy="45755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C5477E7-3F8A-F64A-F405-471533E3A741}"/>
                </a:ext>
              </a:extLst>
            </p:cNvPr>
            <p:cNvSpPr txBox="1"/>
            <p:nvPr/>
          </p:nvSpPr>
          <p:spPr>
            <a:xfrm>
              <a:off x="7762927" y="3027451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0F1FEEA-06E4-9D6C-4274-0D188FAD07E2}"/>
                </a:ext>
              </a:extLst>
            </p:cNvPr>
            <p:cNvGrpSpPr/>
            <p:nvPr/>
          </p:nvGrpSpPr>
          <p:grpSpPr>
            <a:xfrm>
              <a:off x="7656858" y="2452671"/>
              <a:ext cx="546062" cy="529251"/>
              <a:chOff x="6382955" y="2755144"/>
              <a:chExt cx="546062" cy="529251"/>
            </a:xfrm>
          </p:grpSpPr>
          <p:pic>
            <p:nvPicPr>
              <p:cNvPr id="1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42576AF-F1EE-83F8-CD27-B6BB51F53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4" name="Graphic 143" descr="Medal with solid fill">
                <a:extLst>
                  <a:ext uri="{FF2B5EF4-FFF2-40B4-BE49-F238E27FC236}">
                    <a16:creationId xmlns:a16="http://schemas.microsoft.com/office/drawing/2014/main" id="{9CF166AA-1674-CCDF-7D7D-68D79027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188B45-CB08-1403-FBF1-7CEBCABD8F40}"/>
                </a:ext>
              </a:extLst>
            </p:cNvPr>
            <p:cNvSpPr txBox="1"/>
            <p:nvPr/>
          </p:nvSpPr>
          <p:spPr>
            <a:xfrm>
              <a:off x="8310424" y="301759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440FE4-7CCD-61E3-9843-6E8F58446E40}"/>
                </a:ext>
              </a:extLst>
            </p:cNvPr>
            <p:cNvGrpSpPr/>
            <p:nvPr/>
          </p:nvGrpSpPr>
          <p:grpSpPr>
            <a:xfrm>
              <a:off x="8198117" y="2452671"/>
              <a:ext cx="546062" cy="529251"/>
              <a:chOff x="6382955" y="2755144"/>
              <a:chExt cx="546062" cy="529251"/>
            </a:xfrm>
          </p:grpSpPr>
          <p:pic>
            <p:nvPicPr>
              <p:cNvPr id="15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8EF7232-184B-3CF8-9F99-4BD72A4F5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8" name="Graphic 157" descr="Medal with solid fill">
                <a:extLst>
                  <a:ext uri="{FF2B5EF4-FFF2-40B4-BE49-F238E27FC236}">
                    <a16:creationId xmlns:a16="http://schemas.microsoft.com/office/drawing/2014/main" id="{CFC14FD2-0C41-D6E9-DF87-5FF698FE5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024F07-ADE2-58E2-92A1-692E6339939F}"/>
                </a:ext>
              </a:extLst>
            </p:cNvPr>
            <p:cNvSpPr txBox="1"/>
            <p:nvPr/>
          </p:nvSpPr>
          <p:spPr>
            <a:xfrm>
              <a:off x="8844325" y="3017344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2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4511342-DA4E-3072-3BBE-0B542282CD02}"/>
                </a:ext>
              </a:extLst>
            </p:cNvPr>
            <p:cNvGrpSpPr/>
            <p:nvPr/>
          </p:nvGrpSpPr>
          <p:grpSpPr>
            <a:xfrm>
              <a:off x="8739376" y="2452671"/>
              <a:ext cx="546062" cy="529251"/>
              <a:chOff x="6382955" y="2755144"/>
              <a:chExt cx="546062" cy="529251"/>
            </a:xfrm>
          </p:grpSpPr>
          <p:pic>
            <p:nvPicPr>
              <p:cNvPr id="1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CBED04-F5BA-E938-2305-C319D4440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62" name="Graphic 161" descr="Medal with solid fill">
                <a:extLst>
                  <a:ext uri="{FF2B5EF4-FFF2-40B4-BE49-F238E27FC236}">
                    <a16:creationId xmlns:a16="http://schemas.microsoft.com/office/drawing/2014/main" id="{653AEA12-3566-54A6-ADB1-1DF763891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8F96208-D380-32C2-0664-5DF2FD44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115354" y="2360578"/>
              <a:ext cx="3406325" cy="1195309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6576F29-E298-F5C2-B351-AB18B96D984D}"/>
                </a:ext>
              </a:extLst>
            </p:cNvPr>
            <p:cNvSpPr txBox="1"/>
            <p:nvPr/>
          </p:nvSpPr>
          <p:spPr>
            <a:xfrm>
              <a:off x="8022626" y="328642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“Gold App 1” Recovery Plan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B66F720-1EB0-A751-829C-3A40769A16C9}"/>
                </a:ext>
              </a:extLst>
            </p:cNvPr>
            <p:cNvSpPr txBox="1"/>
            <p:nvPr/>
          </p:nvSpPr>
          <p:spPr>
            <a:xfrm>
              <a:off x="9394352" y="3027451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1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A0BFE98A-DC31-E67D-A6B1-291FBE327854}"/>
                </a:ext>
              </a:extLst>
            </p:cNvPr>
            <p:cNvGrpSpPr/>
            <p:nvPr/>
          </p:nvGrpSpPr>
          <p:grpSpPr>
            <a:xfrm>
              <a:off x="9280635" y="2452671"/>
              <a:ext cx="546062" cy="529251"/>
              <a:chOff x="6382955" y="2755144"/>
              <a:chExt cx="546062" cy="529251"/>
            </a:xfrm>
          </p:grpSpPr>
          <p:pic>
            <p:nvPicPr>
              <p:cNvPr id="1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DD9124E-51EB-24E3-F0CE-2410F2771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98" name="Graphic 197" descr="Medal with solid fill">
                <a:extLst>
                  <a:ext uri="{FF2B5EF4-FFF2-40B4-BE49-F238E27FC236}">
                    <a16:creationId xmlns:a16="http://schemas.microsoft.com/office/drawing/2014/main" id="{961479F8-7259-305A-B481-60241C297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D55097-56F8-3AF2-949F-0E55525C7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4870" y="1498213"/>
              <a:ext cx="2157436" cy="32498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6A1C29-F755-7CEE-97B8-CD63A298A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7684" y="1804061"/>
              <a:ext cx="2157436" cy="3249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160E8-88B7-5B68-7CAA-A2AD88DB500A}"/>
                </a:ext>
              </a:extLst>
            </p:cNvPr>
            <p:cNvSpPr txBox="1"/>
            <p:nvPr/>
          </p:nvSpPr>
          <p:spPr>
            <a:xfrm>
              <a:off x="1144149" y="314638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03B277-3461-7E65-2B45-B34A8449304A}"/>
                </a:ext>
              </a:extLst>
            </p:cNvPr>
            <p:cNvGrpSpPr/>
            <p:nvPr/>
          </p:nvGrpSpPr>
          <p:grpSpPr>
            <a:xfrm>
              <a:off x="1212922" y="2577785"/>
              <a:ext cx="546062" cy="529251"/>
              <a:chOff x="6382955" y="2755144"/>
              <a:chExt cx="546062" cy="529251"/>
            </a:xfrm>
          </p:grpSpPr>
          <p:pic>
            <p:nvPicPr>
              <p:cNvPr id="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A728364-18E8-63FD-069E-D1FA94D17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" name="Graphic 9" descr="Medal with solid fill">
                <a:extLst>
                  <a:ext uri="{FF2B5EF4-FFF2-40B4-BE49-F238E27FC236}">
                    <a16:creationId xmlns:a16="http://schemas.microsoft.com/office/drawing/2014/main" id="{6EC9A22F-7A50-FACF-E73D-2497560D2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2BAFD5-1FEB-34F4-922F-4548A2A632DF}"/>
                </a:ext>
              </a:extLst>
            </p:cNvPr>
            <p:cNvSpPr txBox="1"/>
            <p:nvPr/>
          </p:nvSpPr>
          <p:spPr>
            <a:xfrm>
              <a:off x="1144149" y="390690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C55904-E008-6550-EF5B-B9A7F620EEF0}"/>
                </a:ext>
              </a:extLst>
            </p:cNvPr>
            <p:cNvGrpSpPr/>
            <p:nvPr/>
          </p:nvGrpSpPr>
          <p:grpSpPr>
            <a:xfrm>
              <a:off x="1212091" y="3355747"/>
              <a:ext cx="543086" cy="512171"/>
              <a:chOff x="7281403" y="2775156"/>
              <a:chExt cx="543086" cy="512171"/>
            </a:xfrm>
          </p:grpSpPr>
          <p:pic>
            <p:nvPicPr>
              <p:cNvPr id="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8A78A9-870F-FCD9-858A-6CBDDD935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4" name="Graphic 13" descr="Medal with solid fill">
                <a:extLst>
                  <a:ext uri="{FF2B5EF4-FFF2-40B4-BE49-F238E27FC236}">
                    <a16:creationId xmlns:a16="http://schemas.microsoft.com/office/drawing/2014/main" id="{4E6EE576-E6C9-D59F-D1C4-106D10616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2EB46F-ABF3-C51D-6864-D4FE5E065002}"/>
                </a:ext>
              </a:extLst>
            </p:cNvPr>
            <p:cNvSpPr txBox="1"/>
            <p:nvPr/>
          </p:nvSpPr>
          <p:spPr>
            <a:xfrm>
              <a:off x="1144149" y="466720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002A0D-8313-D54F-4356-2EB968267891}"/>
                </a:ext>
              </a:extLst>
            </p:cNvPr>
            <p:cNvGrpSpPr/>
            <p:nvPr/>
          </p:nvGrpSpPr>
          <p:grpSpPr>
            <a:xfrm>
              <a:off x="1239465" y="4106712"/>
              <a:ext cx="543087" cy="537894"/>
              <a:chOff x="9435923" y="3630075"/>
              <a:chExt cx="543087" cy="537894"/>
            </a:xfrm>
          </p:grpSpPr>
          <p:pic>
            <p:nvPicPr>
              <p:cNvPr id="1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D9E3243-6791-4E49-D5F6-2BB642F3E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" name="Graphic 17" descr="Medal with solid fill">
                <a:extLst>
                  <a:ext uri="{FF2B5EF4-FFF2-40B4-BE49-F238E27FC236}">
                    <a16:creationId xmlns:a16="http://schemas.microsoft.com/office/drawing/2014/main" id="{D0D20318-A8AC-6D62-D247-D0DF0769A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A9765-EAB1-C346-008C-5CCCFB97D137}"/>
                </a:ext>
              </a:extLst>
            </p:cNvPr>
            <p:cNvSpPr txBox="1"/>
            <p:nvPr/>
          </p:nvSpPr>
          <p:spPr>
            <a:xfrm>
              <a:off x="1064722" y="1902525"/>
              <a:ext cx="152766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Environments (On-Prem,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Co-Lo, or Cloud-based)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796D0-0741-0CF6-E841-0713C6230854}"/>
                </a:ext>
              </a:extLst>
            </p:cNvPr>
            <p:cNvSpPr txBox="1"/>
            <p:nvPr/>
          </p:nvSpPr>
          <p:spPr>
            <a:xfrm>
              <a:off x="9917718" y="3027451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2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8357CE-FB19-ECE8-4386-46853308108A}"/>
                </a:ext>
              </a:extLst>
            </p:cNvPr>
            <p:cNvGrpSpPr/>
            <p:nvPr/>
          </p:nvGrpSpPr>
          <p:grpSpPr>
            <a:xfrm>
              <a:off x="9821892" y="2452671"/>
              <a:ext cx="546062" cy="529251"/>
              <a:chOff x="6382955" y="2755144"/>
              <a:chExt cx="546062" cy="529251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DB7A1F-EC18-538B-B1C1-A9AE6B900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Graphic 23" descr="Medal with solid fill">
                <a:extLst>
                  <a:ext uri="{FF2B5EF4-FFF2-40B4-BE49-F238E27FC236}">
                    <a16:creationId xmlns:a16="http://schemas.microsoft.com/office/drawing/2014/main" id="{97B68D5D-35D6-FE22-6B67-BD2DAA3A5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4152B1-5888-8615-66C2-F01AC90B1CC4}"/>
                </a:ext>
              </a:extLst>
            </p:cNvPr>
            <p:cNvSpPr txBox="1"/>
            <p:nvPr/>
          </p:nvSpPr>
          <p:spPr>
            <a:xfrm>
              <a:off x="7221960" y="4351377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D311BD-73F5-90FF-7937-BBEEC42D71B3}"/>
                </a:ext>
              </a:extLst>
            </p:cNvPr>
            <p:cNvSpPr txBox="1"/>
            <p:nvPr/>
          </p:nvSpPr>
          <p:spPr>
            <a:xfrm>
              <a:off x="7769599" y="435624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B7EC5F-A1CC-4DC5-0335-259B540877EE}"/>
                </a:ext>
              </a:extLst>
            </p:cNvPr>
            <p:cNvSpPr txBox="1"/>
            <p:nvPr/>
          </p:nvSpPr>
          <p:spPr>
            <a:xfrm>
              <a:off x="8303066" y="435624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584214-B374-9744-12A0-15ED37FE4A6E}"/>
                </a:ext>
              </a:extLst>
            </p:cNvPr>
            <p:cNvSpPr txBox="1"/>
            <p:nvPr/>
          </p:nvSpPr>
          <p:spPr>
            <a:xfrm>
              <a:off x="8914130" y="435624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F6381C-10E0-9B34-9CEA-6F22974C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115354" y="3689372"/>
              <a:ext cx="3406325" cy="1195309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93704F-E34B-0436-33C3-A2DE8B8ADC34}"/>
                </a:ext>
              </a:extLst>
            </p:cNvPr>
            <p:cNvSpPr txBox="1"/>
            <p:nvPr/>
          </p:nvSpPr>
          <p:spPr>
            <a:xfrm>
              <a:off x="8000987" y="4615221"/>
              <a:ext cx="16350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“Silver App 2” Recovery Plan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C1FB25-C27B-7E1F-DD35-A647761499C0}"/>
                </a:ext>
              </a:extLst>
            </p:cNvPr>
            <p:cNvSpPr txBox="1"/>
            <p:nvPr/>
          </p:nvSpPr>
          <p:spPr>
            <a:xfrm>
              <a:off x="9394352" y="435624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59C219-4A59-19E9-9633-8F9E19820EBE}"/>
                </a:ext>
              </a:extLst>
            </p:cNvPr>
            <p:cNvSpPr txBox="1"/>
            <p:nvPr/>
          </p:nvSpPr>
          <p:spPr>
            <a:xfrm>
              <a:off x="9948042" y="4356245"/>
              <a:ext cx="469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4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490D0A4-FB1D-ECA0-F46D-BB7BFCC41E8A}"/>
                </a:ext>
              </a:extLst>
            </p:cNvPr>
            <p:cNvGrpSpPr/>
            <p:nvPr/>
          </p:nvGrpSpPr>
          <p:grpSpPr>
            <a:xfrm>
              <a:off x="7118042" y="3774855"/>
              <a:ext cx="543086" cy="512171"/>
              <a:chOff x="7281403" y="2775156"/>
              <a:chExt cx="543086" cy="512171"/>
            </a:xfrm>
          </p:grpSpPr>
          <p:pic>
            <p:nvPicPr>
              <p:cNvPr id="5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3F75DA-5DE0-590F-5494-CE46C3E6A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3" name="Graphic 52" descr="Medal with solid fill">
                <a:extLst>
                  <a:ext uri="{FF2B5EF4-FFF2-40B4-BE49-F238E27FC236}">
                    <a16:creationId xmlns:a16="http://schemas.microsoft.com/office/drawing/2014/main" id="{D63DFCA3-4C3A-95CF-5238-A6BF5E758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6FC35C4-65AD-F0D0-0DE0-554B09168666}"/>
                </a:ext>
              </a:extLst>
            </p:cNvPr>
            <p:cNvGrpSpPr/>
            <p:nvPr/>
          </p:nvGrpSpPr>
          <p:grpSpPr>
            <a:xfrm>
              <a:off x="7663238" y="3786390"/>
              <a:ext cx="543086" cy="512171"/>
              <a:chOff x="7281403" y="2775156"/>
              <a:chExt cx="543086" cy="512171"/>
            </a:xfrm>
          </p:grpSpPr>
          <p:pic>
            <p:nvPicPr>
              <p:cNvPr id="5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E168B6B-3BA0-8727-E213-2FFDA720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6" name="Graphic 55" descr="Medal with solid fill">
                <a:extLst>
                  <a:ext uri="{FF2B5EF4-FFF2-40B4-BE49-F238E27FC236}">
                    <a16:creationId xmlns:a16="http://schemas.microsoft.com/office/drawing/2014/main" id="{1802C001-7240-0204-70DE-600F78B22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209764-E5C2-9DB2-41FD-3A11782BDA5D}"/>
                </a:ext>
              </a:extLst>
            </p:cNvPr>
            <p:cNvGrpSpPr/>
            <p:nvPr/>
          </p:nvGrpSpPr>
          <p:grpSpPr>
            <a:xfrm>
              <a:off x="8208434" y="3786390"/>
              <a:ext cx="543086" cy="512171"/>
              <a:chOff x="7281403" y="2775156"/>
              <a:chExt cx="543086" cy="51217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9CAEE0C-DAE5-DFDD-2F93-9D7DCEF45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61BE8352-EDE6-0B16-1175-B02A20EDA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51A31B-74CC-EB09-DAB0-406D6B46BE96}"/>
                </a:ext>
              </a:extLst>
            </p:cNvPr>
            <p:cNvGrpSpPr/>
            <p:nvPr/>
          </p:nvGrpSpPr>
          <p:grpSpPr>
            <a:xfrm>
              <a:off x="8753630" y="3786390"/>
              <a:ext cx="543086" cy="512171"/>
              <a:chOff x="7281403" y="2775156"/>
              <a:chExt cx="543086" cy="512171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22B2EA4-8A0E-2830-B1FA-3376C7DEA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Graphic 61" descr="Medal with solid fill">
                <a:extLst>
                  <a:ext uri="{FF2B5EF4-FFF2-40B4-BE49-F238E27FC236}">
                    <a16:creationId xmlns:a16="http://schemas.microsoft.com/office/drawing/2014/main" id="{FAA10E4A-66F7-2F45-F3AC-2F81D389A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3D3E2C3-EA7D-6674-970C-C2CCCFD16B2B}"/>
                </a:ext>
              </a:extLst>
            </p:cNvPr>
            <p:cNvGrpSpPr/>
            <p:nvPr/>
          </p:nvGrpSpPr>
          <p:grpSpPr>
            <a:xfrm>
              <a:off x="9298826" y="3786390"/>
              <a:ext cx="543086" cy="512171"/>
              <a:chOff x="7281403" y="2775156"/>
              <a:chExt cx="543086" cy="512171"/>
            </a:xfrm>
          </p:grpSpPr>
          <p:pic>
            <p:nvPicPr>
              <p:cNvPr id="6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B14A1CB-F72B-FEEA-E7A4-71C3E1F60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5" name="Graphic 64" descr="Medal with solid fill">
                <a:extLst>
                  <a:ext uri="{FF2B5EF4-FFF2-40B4-BE49-F238E27FC236}">
                    <a16:creationId xmlns:a16="http://schemas.microsoft.com/office/drawing/2014/main" id="{EDD59AE0-1A32-5512-5411-36635AA8C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2FC215-80E6-7191-2C31-E6FCD2F88FC9}"/>
                </a:ext>
              </a:extLst>
            </p:cNvPr>
            <p:cNvGrpSpPr/>
            <p:nvPr/>
          </p:nvGrpSpPr>
          <p:grpSpPr>
            <a:xfrm>
              <a:off x="9844024" y="3786390"/>
              <a:ext cx="543086" cy="512171"/>
              <a:chOff x="7281403" y="2775156"/>
              <a:chExt cx="543086" cy="512171"/>
            </a:xfrm>
          </p:grpSpPr>
          <p:pic>
            <p:nvPicPr>
              <p:cNvPr id="6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CC3AC16-1C95-5E1E-2619-1C00DA547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8" name="Graphic 67" descr="Medal with solid fill">
                <a:extLst>
                  <a:ext uri="{FF2B5EF4-FFF2-40B4-BE49-F238E27FC236}">
                    <a16:creationId xmlns:a16="http://schemas.microsoft.com/office/drawing/2014/main" id="{B2123A65-76EC-929F-1E1E-96272B35C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69" name="Connector: Elbow 61">
              <a:extLst>
                <a:ext uri="{FF2B5EF4-FFF2-40B4-BE49-F238E27FC236}">
                  <a16:creationId xmlns:a16="http://schemas.microsoft.com/office/drawing/2014/main" id="{1CF05A5A-DA27-EF8F-D0A1-C75630BF4806}"/>
                </a:ext>
              </a:extLst>
            </p:cNvPr>
            <p:cNvCxnSpPr>
              <a:cxnSpLocks/>
              <a:stCxn id="5" idx="3"/>
              <a:endCxn id="120" idx="1"/>
            </p:cNvCxnSpPr>
            <p:nvPr/>
          </p:nvCxnSpPr>
          <p:spPr>
            <a:xfrm>
              <a:off x="2655120" y="3429000"/>
              <a:ext cx="405095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9A0E6A-2CA5-649A-955C-A8204D138950}"/>
                </a:ext>
              </a:extLst>
            </p:cNvPr>
            <p:cNvSpPr txBox="1"/>
            <p:nvPr/>
          </p:nvSpPr>
          <p:spPr>
            <a:xfrm>
              <a:off x="4271819" y="3656793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0788CA-5773-8972-029B-1536D548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90623" y="1777447"/>
              <a:ext cx="406883" cy="38161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680442E-1D63-0B4A-4FE6-9CA387DA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86163" y="3229006"/>
              <a:ext cx="409682" cy="3999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7E46CBC-0C66-36D1-5D6C-BCFB3DF4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601" y="1902525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12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0CD1FBA-38E6-3773-DA01-10D718B37F2D}"/>
              </a:ext>
            </a:extLst>
          </p:cNvPr>
          <p:cNvSpPr txBox="1"/>
          <p:nvPr/>
        </p:nvSpPr>
        <p:spPr>
          <a:xfrm>
            <a:off x="1606761" y="6616650"/>
            <a:ext cx="862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13 – VMware HCX Layer 2 Network Extension with VMware Site Recovery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0E7879-8AEC-0996-8A0D-8798CEA12250}"/>
              </a:ext>
            </a:extLst>
          </p:cNvPr>
          <p:cNvGrpSpPr/>
          <p:nvPr/>
        </p:nvGrpSpPr>
        <p:grpSpPr>
          <a:xfrm>
            <a:off x="220294" y="131778"/>
            <a:ext cx="9633602" cy="6368120"/>
            <a:chOff x="220294" y="131778"/>
            <a:chExt cx="9633602" cy="63681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0294" y="839026"/>
              <a:ext cx="3348012" cy="53280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787333" y="899811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74915" y="131778"/>
              <a:ext cx="4878981" cy="60352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433" y="25964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00103" y="38142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5957614" y="937491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90576" y="839027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72444" y="894835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268849" y="205554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00585" y="207957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8926" y="1575369"/>
              <a:ext cx="457550" cy="45755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888317" y="302756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01698" y="201775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886610" y="302756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277524" y="3918476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01592" y="3918476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976808" y="20838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3210" y="1579618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695" y="3644179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2473472" y="2799769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5916876" y="505157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5985649" y="4482967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6922850" y="505157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6990792" y="4500409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7949652" y="506090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044968" y="4500409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412778" y="503422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481551" y="4465621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418752" y="503422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486694" y="4483063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445554" y="504355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540870" y="4483063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012964" y="3909110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695250" y="391274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3929701" y="25210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784508" y="317822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73569" y="4355363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2731" y="4355011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488685" y="4799030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61122" y="4203172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931" y="2824113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598" y="2356310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465201" y="2394099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783" y="3649910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</p:cNvCxnSpPr>
            <p:nvPr/>
          </p:nvCxnSpPr>
          <p:spPr>
            <a:xfrm>
              <a:off x="6475179" y="2799769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5353" y="3640544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941090" y="289647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068313" y="289647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687559" y="340694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247307" y="341406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084286" y="252947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824071" y="256580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A6D874-E979-8117-35FA-45B67CCD2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130" y="1614876"/>
              <a:ext cx="412833" cy="3989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394A71-545B-025B-AF62-632E07E5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801" y="3454698"/>
              <a:ext cx="412833" cy="3989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1F32C-7443-167B-A048-B744EE72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55425" y="345469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6A4C92-7DF0-0EC4-373F-B9F6AC04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49083" y="3457299"/>
              <a:ext cx="412833" cy="3989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CDA83E-9B18-26CB-A0C1-D9DBA62D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69197" y="3456343"/>
              <a:ext cx="412833" cy="398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31ED09-9C3E-2381-4B09-FDC41375F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9781" y="1614442"/>
              <a:ext cx="412833" cy="3989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0EB3C5-C045-9792-9130-7B1C605D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63790" y="2598516"/>
              <a:ext cx="409682" cy="3999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5FCBCE-C9A6-C913-5449-D8F8750D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62508" y="2590930"/>
              <a:ext cx="409682" cy="399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B8E5DC-5C48-B289-324B-822C7E2C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5281" y="905592"/>
              <a:ext cx="412833" cy="3989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078B1B-8CEA-73B9-BEC9-594EFEFB4D2A}"/>
                </a:ext>
              </a:extLst>
            </p:cNvPr>
            <p:cNvSpPr txBox="1"/>
            <p:nvPr/>
          </p:nvSpPr>
          <p:spPr>
            <a:xfrm>
              <a:off x="2479963" y="587524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4F3B0E-D886-0F31-7270-EBEF1B8F2316}"/>
                </a:ext>
              </a:extLst>
            </p:cNvPr>
            <p:cNvSpPr txBox="1"/>
            <p:nvPr/>
          </p:nvSpPr>
          <p:spPr>
            <a:xfrm>
              <a:off x="5900585" y="58747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CC3218-5C8E-ECB2-4B3F-EBBBB96DF1F0}"/>
                </a:ext>
              </a:extLst>
            </p:cNvPr>
            <p:cNvSpPr txBox="1"/>
            <p:nvPr/>
          </p:nvSpPr>
          <p:spPr>
            <a:xfrm>
              <a:off x="3544671" y="6330621"/>
              <a:ext cx="164949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Layer 2 Network Extension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D222DDF-0F3E-86B2-58E3-D01A8DDFD5D1}"/>
                </a:ext>
              </a:extLst>
            </p:cNvPr>
            <p:cNvCxnSpPr>
              <a:cxnSpLocks/>
              <a:stCxn id="16" idx="2"/>
              <a:endCxn id="19" idx="2"/>
            </p:cNvCxnSpPr>
            <p:nvPr/>
          </p:nvCxnSpPr>
          <p:spPr>
            <a:xfrm rot="5400000" flipH="1" flipV="1">
              <a:off x="4600410" y="4333980"/>
              <a:ext cx="465" cy="3420622"/>
            </a:xfrm>
            <a:prstGeom prst="bentConnector3">
              <a:avLst>
                <a:gd name="adj1" fmla="val -49161290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3492B68-0217-174B-903F-0A2384D13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123" y="5465905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A1A091AB-0E10-CE7B-0AF0-9DE93E636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085" y="546590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15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6953DCD-EB41-4648-2DF1-F5761528B23A}"/>
              </a:ext>
            </a:extLst>
          </p:cNvPr>
          <p:cNvSpPr txBox="1"/>
          <p:nvPr/>
        </p:nvSpPr>
        <p:spPr>
          <a:xfrm>
            <a:off x="1631695" y="6486371"/>
            <a:ext cx="914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14 – Azure VMware Solution Private Cloud with Stretched Clusters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43447-4A72-7F6A-B6DC-E12E28A11CF7}"/>
              </a:ext>
            </a:extLst>
          </p:cNvPr>
          <p:cNvGrpSpPr/>
          <p:nvPr/>
        </p:nvGrpSpPr>
        <p:grpSpPr>
          <a:xfrm>
            <a:off x="1523817" y="251872"/>
            <a:ext cx="9144365" cy="6004411"/>
            <a:chOff x="1523817" y="426794"/>
            <a:chExt cx="9144365" cy="60044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3468EE-2E6A-19B1-FC35-23E8F8284A92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7E66D7-7372-7B18-0CDC-3B9D24EF1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99821683-A856-ACAE-A4C9-8146B842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9D0C9-F091-5FEE-2AA5-D882A1961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2" descr="Microsoft Azure - Wikipedia">
              <a:extLst>
                <a:ext uri="{FF2B5EF4-FFF2-40B4-BE49-F238E27FC236}">
                  <a16:creationId xmlns:a16="http://schemas.microsoft.com/office/drawing/2014/main" id="{7DC75BD4-35A3-6EAA-48C1-514B389AE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F51698-71C4-3414-3E35-8A62BDF4622A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38" name="location 1" descr="location">
              <a:extLst>
                <a:ext uri="{FF2B5EF4-FFF2-40B4-BE49-F238E27FC236}">
                  <a16:creationId xmlns:a16="http://schemas.microsoft.com/office/drawing/2014/main" id="{D8D5EFE8-8BD9-2C91-3696-F7EA117D8D2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CE77B731-2136-84F4-7448-4D8F26971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ABDCF1D-0F9C-6602-0299-8B1A96FAB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41255B-8FA8-4DE5-8773-5D78EF0B4FBE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EBE76E-E3FC-6E6E-2F85-F2EECD2AC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961507-3C03-7712-B2E7-524A87C2D589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11AF30-C1B8-36D8-39AF-3492DE8153C1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4F9C1F-E74F-463D-318D-90CA61C32DEB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C405669-4E85-01C9-666F-E8727C0B2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0AC60A2-C4FB-6053-23E6-02907AFDCA9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F0C61B-E98C-7A33-4BA3-5015763A9A7E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7" name="location 1" descr="location">
              <a:extLst>
                <a:ext uri="{FF2B5EF4-FFF2-40B4-BE49-F238E27FC236}">
                  <a16:creationId xmlns:a16="http://schemas.microsoft.com/office/drawing/2014/main" id="{E7EFA189-0DFD-DE3C-9F32-D0879133B211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5" name="Freeform 113">
                <a:extLst>
                  <a:ext uri="{FF2B5EF4-FFF2-40B4-BE49-F238E27FC236}">
                    <a16:creationId xmlns:a16="http://schemas.microsoft.com/office/drawing/2014/main" id="{D1B2FDE8-343A-DC10-85F1-52BF1E44F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4029E09-564E-7E8A-3D1D-7CD05F100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91E130-8698-09CC-A994-917DC4C42AA3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B75A9B-4BBD-449C-13BC-B383F18F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67568C7-EB1A-5807-4389-A22F33E06DEA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713918-6DF9-47FA-4139-97304C3F4EEB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84C58A6-331E-AAB3-A969-DB6845711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629D39A4-2D4C-E644-4E75-F184BD610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4" name="location 1" descr="location">
              <a:extLst>
                <a:ext uri="{FF2B5EF4-FFF2-40B4-BE49-F238E27FC236}">
                  <a16:creationId xmlns:a16="http://schemas.microsoft.com/office/drawing/2014/main" id="{7913F3C3-3A5B-53A7-D489-6D02080C9343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CA3A048B-8F05-A6CE-AA2F-1570D244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CD64B65-6CE2-213A-D38F-16E04FA57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707148-E0C8-67F5-1FEF-A48AEF71FDB8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932D1D36-45F8-1FA1-BEF3-BB0F15A2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9FBE90-7AE5-4F4D-3A03-0F6B18F58C37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3A600E6-60B4-35C7-FA7B-4DE4E7835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1" name="location 1" descr="location">
              <a:extLst>
                <a:ext uri="{FF2B5EF4-FFF2-40B4-BE49-F238E27FC236}">
                  <a16:creationId xmlns:a16="http://schemas.microsoft.com/office/drawing/2014/main" id="{F7482C3D-A502-3793-F8D0-D19952D1F5F2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29" name="Freeform 113">
                <a:extLst>
                  <a:ext uri="{FF2B5EF4-FFF2-40B4-BE49-F238E27FC236}">
                    <a16:creationId xmlns:a16="http://schemas.microsoft.com/office/drawing/2014/main" id="{0F00B1BF-1E7A-2227-E348-CB4424F54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5FCA99E-D616-D6F3-5FFE-B11F9C413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D343E5-1C7C-DE7D-31CB-1E9E642BE477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07B21AE-AAC3-95F5-A29B-99D2F1936300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4" name="Server" descr="Server">
              <a:extLst>
                <a:ext uri="{FF2B5EF4-FFF2-40B4-BE49-F238E27FC236}">
                  <a16:creationId xmlns:a16="http://schemas.microsoft.com/office/drawing/2014/main" id="{C323D75A-2AA1-6EEE-2B9B-A4231675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7E86BB-8E9B-5DD0-ACCD-69481BFC630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50BFAC-1B27-A97E-106B-8A45B0C0980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BB39634-000C-F0C5-A39E-77FBAF2259CB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1FB13BB-2FFD-6E00-6E2A-7A6239597AEC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EDC0AD-E940-C55E-E58D-305A27D46B51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DF5ED49-3555-1EAC-D621-B30538D885A8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9664F2-E1BC-EBFD-692F-CF5D4EA3B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818711F2-FAC6-303E-CA1F-4C8DB3FF5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2E699CA-E761-4539-23FE-6AD3470CA231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D5286E7-531D-ADD4-79E1-2FE0AD61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22180DDC-FC73-C796-7DA4-3176D3D40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20212BC-009F-B1FF-5FED-E74BD64A9F0A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0FE4BC4-F44F-48A4-0109-B8A1CAFBC522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268964-CD5E-15AD-6582-1637D86CB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4BD97C81-10AA-9A26-201F-7A0FB0D1C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535E77-EE70-4F40-69D1-4797C8D1E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F55FA724-4FC7-2C54-7403-1302322BDEBF}"/>
                </a:ext>
              </a:extLst>
            </p:cNvPr>
            <p:cNvCxnSpPr>
              <a:cxnSpLocks/>
              <a:stCxn id="50" idx="2"/>
              <a:endCxn id="107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77198-931C-83FE-4E2E-8136D5BD18AF}"/>
                </a:ext>
              </a:extLst>
            </p:cNvPr>
            <p:cNvCxnSpPr>
              <a:cxnSpLocks/>
              <a:stCxn id="60" idx="1"/>
              <a:endCxn id="40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B23A409-5EA7-74DE-BCC9-3BEDE6C6BA6E}"/>
                </a:ext>
              </a:extLst>
            </p:cNvPr>
            <p:cNvCxnSpPr>
              <a:cxnSpLocks/>
              <a:stCxn id="60" idx="3"/>
              <a:endCxn id="49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61D76E7-E8BA-D3BE-5F52-C1F11885251D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6937FDE2-08D3-8A89-2C5D-31CE900C111C}"/>
                </a:ext>
              </a:extLst>
            </p:cNvPr>
            <p:cNvCxnSpPr>
              <a:cxnSpLocks/>
              <a:stCxn id="118" idx="0"/>
              <a:endCxn id="120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B048FFD-D41A-2C74-A3B2-6D95387A5121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351F4E0-17B9-7BCB-A842-DA2C88A18C36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A9541B9D-89A4-FF86-CD1F-0CFA54FF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6" name="Picture 4">
              <a:extLst>
                <a:ext uri="{FF2B5EF4-FFF2-40B4-BE49-F238E27FC236}">
                  <a16:creationId xmlns:a16="http://schemas.microsoft.com/office/drawing/2014/main" id="{BCB15B1C-8723-EE82-BCBF-0274DA8DD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A4014D5-14F3-F8AC-913F-F900B7C9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E4156C6-27C2-91F3-D335-E3953C92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19" name="Picture 11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10DDDDE-52DD-1577-2562-1A9342FA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67C15E8-4A12-384B-E5C5-233974D9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4E790D-CD2D-71B7-2311-886A4C23E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30CD673-2348-288E-F32A-77BCE56D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57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C5CBE4-A2BB-31E4-AC5E-47CD8A169213}"/>
              </a:ext>
            </a:extLst>
          </p:cNvPr>
          <p:cNvGrpSpPr/>
          <p:nvPr/>
        </p:nvGrpSpPr>
        <p:grpSpPr>
          <a:xfrm>
            <a:off x="495647" y="1926808"/>
            <a:ext cx="11200706" cy="3345752"/>
            <a:chOff x="495647" y="1926808"/>
            <a:chExt cx="11200706" cy="33457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6DA4D3-3FFD-E15C-6995-158C8AD85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5647" y="2839771"/>
              <a:ext cx="1587153" cy="1478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Consistent Production Data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718C51-0FA9-388A-77C7-27A0F334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00165" y="2839771"/>
              <a:ext cx="1587153" cy="1478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Disaster Strikes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FA4CE2-42CA-4FFE-7D90-966B18FAC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04683" y="2839771"/>
              <a:ext cx="1587153" cy="1478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Systems Recovered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45EE70-FCCB-BD51-7E59-93B278D5E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09200" y="2839771"/>
              <a:ext cx="1587153" cy="1478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 Resumes</a:t>
              </a: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" name="Connector: Elbow 61">
              <a:extLst>
                <a:ext uri="{FF2B5EF4-FFF2-40B4-BE49-F238E27FC236}">
                  <a16:creationId xmlns:a16="http://schemas.microsoft.com/office/drawing/2014/main" id="{5081C4CA-B120-6D51-208A-B95EB99E0A0B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2082800" y="3578886"/>
              <a:ext cx="161736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4D280-2900-CAEA-52B5-A34607875EA5}"/>
                </a:ext>
              </a:extLst>
            </p:cNvPr>
            <p:cNvSpPr txBox="1"/>
            <p:nvPr/>
          </p:nvSpPr>
          <p:spPr>
            <a:xfrm>
              <a:off x="2719960" y="3213556"/>
              <a:ext cx="3430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RPO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B14C0162-A9BA-2C3C-93E0-6B2C195842E5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flipH="1">
              <a:off x="5287318" y="3578886"/>
              <a:ext cx="161736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4320D047-66DD-9BE0-5F4D-9F3FF17B1457}"/>
                </a:ext>
              </a:extLst>
            </p:cNvPr>
            <p:cNvCxnSpPr>
              <a:cxnSpLocks/>
              <a:stCxn id="5" idx="1"/>
              <a:endCxn id="4" idx="3"/>
            </p:cNvCxnSpPr>
            <p:nvPr/>
          </p:nvCxnSpPr>
          <p:spPr>
            <a:xfrm flipH="1">
              <a:off x="8491836" y="3578886"/>
              <a:ext cx="161736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819A946B-A8F7-C51E-ECAB-E17F1D0B0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7318" y="2374758"/>
              <a:ext cx="4821882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922618-BF4A-A1D2-86AB-10C1F8FC1E7E}"/>
                </a:ext>
              </a:extLst>
            </p:cNvPr>
            <p:cNvSpPr txBox="1"/>
            <p:nvPr/>
          </p:nvSpPr>
          <p:spPr>
            <a:xfrm>
              <a:off x="9128996" y="3213556"/>
              <a:ext cx="36567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latin typeface="Segoe UI"/>
                </a:rPr>
                <a:t>WRT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36C4C-B2ED-E553-BA65-B74F0DAAB220}"/>
                </a:ext>
              </a:extLst>
            </p:cNvPr>
            <p:cNvSpPr txBox="1"/>
            <p:nvPr/>
          </p:nvSpPr>
          <p:spPr>
            <a:xfrm>
              <a:off x="5924478" y="3213556"/>
              <a:ext cx="32393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0B5B62-1DFA-6B13-5760-47E0DDA89FED}"/>
                </a:ext>
              </a:extLst>
            </p:cNvPr>
            <p:cNvSpPr txBox="1"/>
            <p:nvPr/>
          </p:nvSpPr>
          <p:spPr>
            <a:xfrm>
              <a:off x="7355216" y="1926808"/>
              <a:ext cx="38311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MTD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D74E093D-88D9-3270-EB25-49ED45172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899" y="4972829"/>
              <a:ext cx="965646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A9483E-50D5-0F57-84F7-585BA12E9935}"/>
                </a:ext>
              </a:extLst>
            </p:cNvPr>
            <p:cNvSpPr txBox="1"/>
            <p:nvPr/>
          </p:nvSpPr>
          <p:spPr>
            <a:xfrm>
              <a:off x="4335742" y="5057116"/>
              <a:ext cx="352051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Time (Minutes, Hours, Days, Weeks, Months)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28AA35-AD09-5EA5-F6D1-6C2EDC2D8793}"/>
              </a:ext>
            </a:extLst>
          </p:cNvPr>
          <p:cNvSpPr txBox="1"/>
          <p:nvPr/>
        </p:nvSpPr>
        <p:spPr>
          <a:xfrm>
            <a:off x="3700165" y="6182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1 – Recoverability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96B3C86-14F2-4AE7-EDFE-471FB59DE850}"/>
              </a:ext>
            </a:extLst>
          </p:cNvPr>
          <p:cNvGrpSpPr/>
          <p:nvPr/>
        </p:nvGrpSpPr>
        <p:grpSpPr>
          <a:xfrm>
            <a:off x="1235999" y="399355"/>
            <a:ext cx="8888238" cy="4861363"/>
            <a:chOff x="1235999" y="399355"/>
            <a:chExt cx="8888238" cy="48613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9898B8-124A-CB23-FCCC-CA1DEEAB3D04}"/>
                </a:ext>
              </a:extLst>
            </p:cNvPr>
            <p:cNvGrpSpPr/>
            <p:nvPr/>
          </p:nvGrpSpPr>
          <p:grpSpPr>
            <a:xfrm>
              <a:off x="2267866" y="2141563"/>
              <a:ext cx="469392" cy="627639"/>
              <a:chOff x="2033169" y="2128255"/>
              <a:chExt cx="469392" cy="62763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00CD5-FB96-88E1-20D0-DBA0B4C29C42}"/>
                  </a:ext>
                </a:extLst>
              </p:cNvPr>
              <p:cNvSpPr txBox="1"/>
              <p:nvPr/>
            </p:nvSpPr>
            <p:spPr>
              <a:xfrm>
                <a:off x="2033169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1</a:t>
                </a:r>
              </a:p>
            </p:txBody>
          </p:sp>
          <p:pic>
            <p:nvPicPr>
              <p:cNvPr id="1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635C5B3-248C-A700-9265-CA5DF5A3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61449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587BEF-9B80-4D73-C02B-A633D942260B}"/>
                </a:ext>
              </a:extLst>
            </p:cNvPr>
            <p:cNvGrpSpPr/>
            <p:nvPr/>
          </p:nvGrpSpPr>
          <p:grpSpPr>
            <a:xfrm>
              <a:off x="3123963" y="2143065"/>
              <a:ext cx="469392" cy="627639"/>
              <a:chOff x="3535767" y="2127160"/>
              <a:chExt cx="469392" cy="62763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81C0F5-3DFF-36AD-2413-32ACC5B34DDA}"/>
                  </a:ext>
                </a:extLst>
              </p:cNvPr>
              <p:cNvSpPr txBox="1"/>
              <p:nvPr/>
            </p:nvSpPr>
            <p:spPr>
              <a:xfrm>
                <a:off x="3535767" y="2585522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2</a:t>
                </a:r>
              </a:p>
            </p:txBody>
          </p:sp>
          <p:pic>
            <p:nvPicPr>
              <p:cNvPr id="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6000F-16AD-A5C6-449A-EBEA9A0F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4047" y="2127160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453AA4A-6036-4CA3-7B85-E81DC11B4CDC}"/>
                </a:ext>
              </a:extLst>
            </p:cNvPr>
            <p:cNvGrpSpPr/>
            <p:nvPr/>
          </p:nvGrpSpPr>
          <p:grpSpPr>
            <a:xfrm>
              <a:off x="4005159" y="2141594"/>
              <a:ext cx="469392" cy="627639"/>
              <a:chOff x="4616022" y="2128255"/>
              <a:chExt cx="469392" cy="62763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998DD2-7241-5AA4-5A7D-4E171B119381}"/>
                  </a:ext>
                </a:extLst>
              </p:cNvPr>
              <p:cNvSpPr txBox="1"/>
              <p:nvPr/>
            </p:nvSpPr>
            <p:spPr>
              <a:xfrm>
                <a:off x="4616022" y="2586617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Web 3</a:t>
                </a:r>
              </a:p>
            </p:txBody>
          </p:sp>
          <p:pic>
            <p:nvPicPr>
              <p:cNvPr id="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6619EEB-A913-A779-1074-16EC62E9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4302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1E5AE1-A3F9-F992-550A-FDB5CF498A83}"/>
                </a:ext>
              </a:extLst>
            </p:cNvPr>
            <p:cNvGrpSpPr/>
            <p:nvPr/>
          </p:nvGrpSpPr>
          <p:grpSpPr>
            <a:xfrm>
              <a:off x="2239586" y="2993511"/>
              <a:ext cx="469392" cy="627639"/>
              <a:chOff x="1689127" y="2993678"/>
              <a:chExt cx="469392" cy="6276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DFCF64-2B9E-7FF7-367C-22EAC0A16F3C}"/>
                  </a:ext>
                </a:extLst>
              </p:cNvPr>
              <p:cNvSpPr txBox="1"/>
              <p:nvPr/>
            </p:nvSpPr>
            <p:spPr>
              <a:xfrm>
                <a:off x="1689127" y="3452040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1</a:t>
                </a:r>
              </a:p>
            </p:txBody>
          </p:sp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B8B93A5-8625-6317-50A3-88C0F2D9D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7407" y="2993678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3D96F43-1DE7-7011-CD22-EC5086AD6E20}"/>
                </a:ext>
              </a:extLst>
            </p:cNvPr>
            <p:cNvGrpSpPr/>
            <p:nvPr/>
          </p:nvGrpSpPr>
          <p:grpSpPr>
            <a:xfrm>
              <a:off x="3095683" y="2993511"/>
              <a:ext cx="469392" cy="627639"/>
              <a:chOff x="3095683" y="2993511"/>
              <a:chExt cx="469392" cy="6276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54B18E-6449-DA57-0ED0-C0FEA80DA025}"/>
                  </a:ext>
                </a:extLst>
              </p:cNvPr>
              <p:cNvSpPr txBox="1"/>
              <p:nvPr/>
            </p:nvSpPr>
            <p:spPr>
              <a:xfrm>
                <a:off x="3095683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2</a:t>
                </a:r>
              </a:p>
            </p:txBody>
          </p:sp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1BE488A-11F8-7767-1746-C3F9FB82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3963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DB3C76-23E9-4EEC-7B31-2697059EF7E9}"/>
                </a:ext>
              </a:extLst>
            </p:cNvPr>
            <p:cNvGrpSpPr/>
            <p:nvPr/>
          </p:nvGrpSpPr>
          <p:grpSpPr>
            <a:xfrm>
              <a:off x="3067404" y="3845459"/>
              <a:ext cx="469392" cy="796916"/>
              <a:chOff x="3067404" y="3845459"/>
              <a:chExt cx="469392" cy="79691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0FC462-04A6-CD01-A576-3A85DF7CA5C6}"/>
                  </a:ext>
                </a:extLst>
              </p:cNvPr>
              <p:cNvSpPr txBox="1"/>
              <p:nvPr/>
            </p:nvSpPr>
            <p:spPr>
              <a:xfrm>
                <a:off x="3067404" y="4303821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2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4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8F2B413-FF96-50B0-8412-D3CED3D5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5684" y="3845459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329E395-F16E-BB23-791D-02F63B75D033}"/>
                </a:ext>
              </a:extLst>
            </p:cNvPr>
            <p:cNvGrpSpPr/>
            <p:nvPr/>
          </p:nvGrpSpPr>
          <p:grpSpPr>
            <a:xfrm>
              <a:off x="2239586" y="3839530"/>
              <a:ext cx="469392" cy="796916"/>
              <a:chOff x="988443" y="3840151"/>
              <a:chExt cx="469392" cy="79691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01A749-5EF3-C10C-920E-CDCB6461008F}"/>
                  </a:ext>
                </a:extLst>
              </p:cNvPr>
              <p:cNvSpPr txBox="1"/>
              <p:nvPr/>
            </p:nvSpPr>
            <p:spPr>
              <a:xfrm>
                <a:off x="988443" y="4298513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1</a:t>
                </a:r>
              </a:p>
              <a:p>
                <a:pPr algn="ctr"/>
                <a:r>
                  <a:rPr lang="en-US" sz="1100" dirty="0"/>
                  <a:t>(R/W)</a:t>
                </a:r>
              </a:p>
            </p:txBody>
          </p:sp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185174-FAE7-4780-25B3-CA7C65767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6723" y="384015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84EB804-27E9-5BDA-C13E-2F861EDE49E2}"/>
                </a:ext>
              </a:extLst>
            </p:cNvPr>
            <p:cNvGrpSpPr/>
            <p:nvPr/>
          </p:nvGrpSpPr>
          <p:grpSpPr>
            <a:xfrm>
              <a:off x="3976879" y="2993511"/>
              <a:ext cx="469392" cy="627639"/>
              <a:chOff x="4644302" y="2993511"/>
              <a:chExt cx="469392" cy="6276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AB41C-C676-51D6-88C9-C8297550EA93}"/>
                  </a:ext>
                </a:extLst>
              </p:cNvPr>
              <p:cNvSpPr txBox="1"/>
              <p:nvPr/>
            </p:nvSpPr>
            <p:spPr>
              <a:xfrm>
                <a:off x="4644302" y="345187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App 3</a:t>
                </a:r>
              </a:p>
            </p:txBody>
          </p:sp>
          <p:pic>
            <p:nvPicPr>
              <p:cNvPr id="5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486F07-D363-00D5-026F-8A20A9465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72582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CCC166D-D2D4-9DBB-A662-871C4F947ADD}"/>
                </a:ext>
              </a:extLst>
            </p:cNvPr>
            <p:cNvGrpSpPr/>
            <p:nvPr/>
          </p:nvGrpSpPr>
          <p:grpSpPr>
            <a:xfrm>
              <a:off x="3976879" y="3839530"/>
              <a:ext cx="469392" cy="796916"/>
              <a:chOff x="3976879" y="3839530"/>
              <a:chExt cx="469392" cy="79691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F42C4F-63FE-683D-468E-BC912CFF6846}"/>
                  </a:ext>
                </a:extLst>
              </p:cNvPr>
              <p:cNvSpPr txBox="1"/>
              <p:nvPr/>
            </p:nvSpPr>
            <p:spPr>
              <a:xfrm>
                <a:off x="3976879" y="4297892"/>
                <a:ext cx="46939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DB 3</a:t>
                </a:r>
              </a:p>
              <a:p>
                <a:pPr algn="ctr"/>
                <a:r>
                  <a:rPr lang="en-US" sz="1100" dirty="0"/>
                  <a:t>(R)</a:t>
                </a:r>
              </a:p>
            </p:txBody>
          </p:sp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71FE2D-5BB2-B776-1FEF-2D56D3EB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159" y="3839530"/>
                <a:ext cx="412833" cy="412833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0E9F-DBCC-A4D6-F87B-5DEACC683B7B}"/>
                </a:ext>
              </a:extLst>
            </p:cNvPr>
            <p:cNvSpPr txBox="1"/>
            <p:nvPr/>
          </p:nvSpPr>
          <p:spPr>
            <a:xfrm>
              <a:off x="1235999" y="1323666"/>
              <a:ext cx="606967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Load Balancer Layer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24F2A77-0C2E-CFDB-B3D7-B969C8796908}"/>
                </a:ext>
              </a:extLst>
            </p:cNvPr>
            <p:cNvSpPr txBox="1"/>
            <p:nvPr/>
          </p:nvSpPr>
          <p:spPr>
            <a:xfrm>
              <a:off x="1304786" y="2178702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Layer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63EF8F-8347-62DB-BF80-6EEF394BA533}"/>
                </a:ext>
              </a:extLst>
            </p:cNvPr>
            <p:cNvSpPr txBox="1"/>
            <p:nvPr/>
          </p:nvSpPr>
          <p:spPr>
            <a:xfrm>
              <a:off x="1304786" y="3026797"/>
              <a:ext cx="46939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Layer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AD9261-730A-46A7-75A9-C8798CB5FA05}"/>
                </a:ext>
              </a:extLst>
            </p:cNvPr>
            <p:cNvSpPr txBox="1"/>
            <p:nvPr/>
          </p:nvSpPr>
          <p:spPr>
            <a:xfrm>
              <a:off x="1253437" y="3876956"/>
              <a:ext cx="5720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Database Layer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E9DA895-425F-DCCF-CA5A-13159C772CAD}"/>
                </a:ext>
              </a:extLst>
            </p:cNvPr>
            <p:cNvGrpSpPr/>
            <p:nvPr/>
          </p:nvGrpSpPr>
          <p:grpSpPr>
            <a:xfrm>
              <a:off x="3074829" y="399355"/>
              <a:ext cx="469392" cy="579635"/>
              <a:chOff x="3064223" y="358917"/>
              <a:chExt cx="469392" cy="579635"/>
            </a:xfrm>
          </p:grpSpPr>
          <p:sp>
            <p:nvSpPr>
              <p:cNvPr id="87" name="Rectangle 86" descr="User">
                <a:extLst>
                  <a:ext uri="{FF2B5EF4-FFF2-40B4-BE49-F238E27FC236}">
                    <a16:creationId xmlns:a16="http://schemas.microsoft.com/office/drawing/2014/main" id="{46F5FC0C-B6C4-7B24-6765-E807C7E87F56}"/>
                  </a:ext>
                </a:extLst>
              </p:cNvPr>
              <p:cNvSpPr/>
              <p:nvPr/>
            </p:nvSpPr>
            <p:spPr>
              <a:xfrm>
                <a:off x="3092502" y="358917"/>
                <a:ext cx="412833" cy="410358"/>
              </a:xfrm>
              <a:prstGeom prst="rect">
                <a:avLst/>
              </a:prstGeom>
              <a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3264AA-58A8-56A8-C283-755507C4CA17}"/>
                  </a:ext>
                </a:extLst>
              </p:cNvPr>
              <p:cNvSpPr txBox="1"/>
              <p:nvPr/>
            </p:nvSpPr>
            <p:spPr>
              <a:xfrm>
                <a:off x="3064223" y="769275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Users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53F1B24-4916-E4B4-14B6-0C360D36CC60}"/>
                </a:ext>
              </a:extLst>
            </p:cNvPr>
            <p:cNvGrpSpPr/>
            <p:nvPr/>
          </p:nvGrpSpPr>
          <p:grpSpPr>
            <a:xfrm>
              <a:off x="2645558" y="1288902"/>
              <a:ext cx="475224" cy="627234"/>
              <a:chOff x="2645558" y="1288902"/>
              <a:chExt cx="475224" cy="627234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0F5746-DAE9-679F-8F09-9C1A6A4734BE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1</a:t>
                </a:r>
              </a:p>
            </p:txBody>
          </p:sp>
          <p:pic>
            <p:nvPicPr>
              <p:cNvPr id="91" name="Load Balancer 1" descr="Load Balancer">
                <a:extLst>
                  <a:ext uri="{FF2B5EF4-FFF2-40B4-BE49-F238E27FC236}">
                    <a16:creationId xmlns:a16="http://schemas.microsoft.com/office/drawing/2014/main" id="{1E07EE90-7ADC-71C6-584F-E92F3AE7B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F8FEBD0-8B52-2453-8B09-926C08F36854}"/>
                </a:ext>
              </a:extLst>
            </p:cNvPr>
            <p:cNvGrpSpPr/>
            <p:nvPr/>
          </p:nvGrpSpPr>
          <p:grpSpPr>
            <a:xfrm>
              <a:off x="3499839" y="1291522"/>
              <a:ext cx="475224" cy="627234"/>
              <a:chOff x="2645558" y="1288902"/>
              <a:chExt cx="475224" cy="62723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2D8102-872F-BC63-51F1-A6E3CE9019D3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LB 2</a:t>
                </a:r>
              </a:p>
            </p:txBody>
          </p:sp>
          <p:pic>
            <p:nvPicPr>
              <p:cNvPr id="95" name="Load Balancer 1" descr="Load Balancer">
                <a:extLst>
                  <a:ext uri="{FF2B5EF4-FFF2-40B4-BE49-F238E27FC236}">
                    <a16:creationId xmlns:a16="http://schemas.microsoft.com/office/drawing/2014/main" id="{A7D75AD9-71EF-6982-89A4-D4CB2AFD7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EF2CFA-2EC9-1F90-5F72-F54025BE5618}"/>
                </a:ext>
              </a:extLst>
            </p:cNvPr>
            <p:cNvSpPr txBox="1"/>
            <p:nvPr/>
          </p:nvSpPr>
          <p:spPr>
            <a:xfrm>
              <a:off x="3255047" y="1005755"/>
              <a:ext cx="8508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Traffic Flow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4B4103-E917-D318-E638-EE87713147C7}"/>
                </a:ext>
              </a:extLst>
            </p:cNvPr>
            <p:cNvGrpSpPr/>
            <p:nvPr/>
          </p:nvGrpSpPr>
          <p:grpSpPr>
            <a:xfrm>
              <a:off x="7567864" y="2141563"/>
              <a:ext cx="575018" cy="627639"/>
              <a:chOff x="1982115" y="2128255"/>
              <a:chExt cx="575018" cy="6276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94D170-B227-ADFD-7525-AA5A226457DA}"/>
                  </a:ext>
                </a:extLst>
              </p:cNvPr>
              <p:cNvSpPr txBox="1"/>
              <p:nvPr/>
            </p:nvSpPr>
            <p:spPr>
              <a:xfrm>
                <a:off x="1982115" y="2586617"/>
                <a:ext cx="57501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Web 1</a:t>
                </a:r>
              </a:p>
            </p:txBody>
          </p:sp>
          <p:pic>
            <p:nvPicPr>
              <p:cNvPr id="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26E6CE-A9BC-B83B-FFFA-19E38154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61449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7EF8DD-6A2D-5F78-F0AC-8674E00D2AC1}"/>
                </a:ext>
              </a:extLst>
            </p:cNvPr>
            <p:cNvGrpSpPr/>
            <p:nvPr/>
          </p:nvGrpSpPr>
          <p:grpSpPr>
            <a:xfrm>
              <a:off x="8479549" y="2143065"/>
              <a:ext cx="575018" cy="625130"/>
              <a:chOff x="3540301" y="2127160"/>
              <a:chExt cx="575018" cy="6251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7368A-1645-5134-D6D6-CBB6475B66F5}"/>
                  </a:ext>
                </a:extLst>
              </p:cNvPr>
              <p:cNvSpPr txBox="1"/>
              <p:nvPr/>
            </p:nvSpPr>
            <p:spPr>
              <a:xfrm>
                <a:off x="3540301" y="2583013"/>
                <a:ext cx="57501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Web 2</a:t>
                </a:r>
              </a:p>
            </p:txBody>
          </p:sp>
          <p:pic>
            <p:nvPicPr>
              <p:cNvPr id="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338E7500-0719-C7DC-3739-F0D741F6E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4047" y="2127160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C363B-E29C-9112-A936-35994B05AF29}"/>
                </a:ext>
              </a:extLst>
            </p:cNvPr>
            <p:cNvGrpSpPr/>
            <p:nvPr/>
          </p:nvGrpSpPr>
          <p:grpSpPr>
            <a:xfrm>
              <a:off x="9301016" y="2141594"/>
              <a:ext cx="575018" cy="626601"/>
              <a:chOff x="4560827" y="2128255"/>
              <a:chExt cx="575018" cy="6266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1EFED6-D3D6-3765-B905-8E06D36B6628}"/>
                  </a:ext>
                </a:extLst>
              </p:cNvPr>
              <p:cNvSpPr txBox="1"/>
              <p:nvPr/>
            </p:nvSpPr>
            <p:spPr>
              <a:xfrm>
                <a:off x="4560827" y="2585579"/>
                <a:ext cx="57501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Web 3</a:t>
                </a:r>
              </a:p>
            </p:txBody>
          </p:sp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D336104-D83D-4501-81EC-7CD6BCB75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44302" y="2128255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496E47-E301-6335-91D5-5ACBA1F0DA47}"/>
                </a:ext>
              </a:extLst>
            </p:cNvPr>
            <p:cNvGrpSpPr/>
            <p:nvPr/>
          </p:nvGrpSpPr>
          <p:grpSpPr>
            <a:xfrm>
              <a:off x="7535752" y="2993511"/>
              <a:ext cx="575018" cy="627639"/>
              <a:chOff x="1634241" y="2993678"/>
              <a:chExt cx="575018" cy="62763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7A5751-8128-CB75-DB4C-A0AD99F9B68C}"/>
                  </a:ext>
                </a:extLst>
              </p:cNvPr>
              <p:cNvSpPr txBox="1"/>
              <p:nvPr/>
            </p:nvSpPr>
            <p:spPr>
              <a:xfrm>
                <a:off x="1634241" y="3452040"/>
                <a:ext cx="57501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App 1</a:t>
                </a:r>
              </a:p>
            </p:txBody>
          </p:sp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6AD54E-7CC1-0E7B-C328-7E5C9ABA6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7407" y="2993678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0588AB-A270-7DEF-3117-EAC417E4BDBD}"/>
                </a:ext>
              </a:extLst>
            </p:cNvPr>
            <p:cNvGrpSpPr/>
            <p:nvPr/>
          </p:nvGrpSpPr>
          <p:grpSpPr>
            <a:xfrm>
              <a:off x="8401240" y="2993511"/>
              <a:ext cx="551049" cy="627639"/>
              <a:chOff x="3050188" y="2993511"/>
              <a:chExt cx="551049" cy="62763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86CCD-378B-8D7C-D340-1423BC6E78D7}"/>
                  </a:ext>
                </a:extLst>
              </p:cNvPr>
              <p:cNvSpPr txBox="1"/>
              <p:nvPr/>
            </p:nvSpPr>
            <p:spPr>
              <a:xfrm>
                <a:off x="3050188" y="3451873"/>
                <a:ext cx="5510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App 2</a:t>
                </a:r>
              </a:p>
            </p:txBody>
          </p:sp>
          <p:pic>
            <p:nvPicPr>
              <p:cNvPr id="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D90EF8-9DA0-3F84-C718-6BA1EF097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23963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7A7DC3-4AAE-01D2-89AA-F14800822B10}"/>
                </a:ext>
              </a:extLst>
            </p:cNvPr>
            <p:cNvGrpSpPr/>
            <p:nvPr/>
          </p:nvGrpSpPr>
          <p:grpSpPr>
            <a:xfrm>
              <a:off x="8418456" y="3845459"/>
              <a:ext cx="469392" cy="627639"/>
              <a:chOff x="3067404" y="3845459"/>
              <a:chExt cx="469392" cy="6276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C6008A-1904-8BD0-3390-68EBA16DAF36}"/>
                  </a:ext>
                </a:extLst>
              </p:cNvPr>
              <p:cNvSpPr txBox="1"/>
              <p:nvPr/>
            </p:nvSpPr>
            <p:spPr>
              <a:xfrm>
                <a:off x="3067404" y="4303821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DB 2</a:t>
                </a:r>
              </a:p>
            </p:txBody>
          </p:sp>
          <p:pic>
            <p:nvPicPr>
              <p:cNvPr id="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06A9119-A106-0912-1FC7-DD0474A34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5684" y="3845459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5DB21C-C1CF-7A24-4904-F4C334144FAF}"/>
                </a:ext>
              </a:extLst>
            </p:cNvPr>
            <p:cNvGrpSpPr/>
            <p:nvPr/>
          </p:nvGrpSpPr>
          <p:grpSpPr>
            <a:xfrm>
              <a:off x="7590638" y="3839530"/>
              <a:ext cx="469392" cy="627639"/>
              <a:chOff x="988443" y="3840151"/>
              <a:chExt cx="469392" cy="6276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6767C3-4299-10DB-5607-A5B0D309D612}"/>
                  </a:ext>
                </a:extLst>
              </p:cNvPr>
              <p:cNvSpPr txBox="1"/>
              <p:nvPr/>
            </p:nvSpPr>
            <p:spPr>
              <a:xfrm>
                <a:off x="988443" y="4298513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DB 1</a:t>
                </a:r>
              </a:p>
            </p:txBody>
          </p:sp>
          <p:pic>
            <p:nvPicPr>
              <p:cNvPr id="2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48EFDC9-F88C-E6BC-1615-E34D07135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6723" y="384015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78BEF2-2E19-8D12-B95E-52285846487E}"/>
                </a:ext>
              </a:extLst>
            </p:cNvPr>
            <p:cNvGrpSpPr/>
            <p:nvPr/>
          </p:nvGrpSpPr>
          <p:grpSpPr>
            <a:xfrm>
              <a:off x="9299652" y="2993511"/>
              <a:ext cx="575018" cy="627639"/>
              <a:chOff x="4616023" y="2993511"/>
              <a:chExt cx="575018" cy="62763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9CA4FF-31DF-1F43-324B-A5D00FA51827}"/>
                  </a:ext>
                </a:extLst>
              </p:cNvPr>
              <p:cNvSpPr txBox="1"/>
              <p:nvPr/>
            </p:nvSpPr>
            <p:spPr>
              <a:xfrm>
                <a:off x="4616023" y="3451873"/>
                <a:ext cx="57501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App 3</a:t>
                </a:r>
              </a:p>
            </p:txBody>
          </p:sp>
          <p:pic>
            <p:nvPicPr>
              <p:cNvPr id="2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F41E1B6-EDFE-CBF0-74C1-52EAD217B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72582" y="2993511"/>
                <a:ext cx="412833" cy="41283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76E78-0B41-8073-EC12-8B0805CF764F}"/>
                </a:ext>
              </a:extLst>
            </p:cNvPr>
            <p:cNvGrpSpPr/>
            <p:nvPr/>
          </p:nvGrpSpPr>
          <p:grpSpPr>
            <a:xfrm>
              <a:off x="9327931" y="3839530"/>
              <a:ext cx="469392" cy="627639"/>
              <a:chOff x="3976879" y="3839530"/>
              <a:chExt cx="469392" cy="62763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AB53E-4B35-6BB7-90F4-4D041910F924}"/>
                  </a:ext>
                </a:extLst>
              </p:cNvPr>
              <p:cNvSpPr txBox="1"/>
              <p:nvPr/>
            </p:nvSpPr>
            <p:spPr>
              <a:xfrm>
                <a:off x="3976879" y="4297892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DB 3</a:t>
                </a:r>
              </a:p>
            </p:txBody>
          </p:sp>
          <p:pic>
            <p:nvPicPr>
              <p:cNvPr id="3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FFA0912-5EC7-3230-435A-0AD7B4FC4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159" y="3839530"/>
                <a:ext cx="412833" cy="412833"/>
              </a:xfrm>
              <a:prstGeom prst="rect">
                <a:avLst/>
              </a:prstGeom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94E29F-A10F-99F6-AB25-053D0930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01214" y="1972621"/>
              <a:ext cx="2551100" cy="266382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88B8F9-C19E-2ECA-CF0E-ACBDE8D75053}"/>
                </a:ext>
              </a:extLst>
            </p:cNvPr>
            <p:cNvGrpSpPr/>
            <p:nvPr/>
          </p:nvGrpSpPr>
          <p:grpSpPr>
            <a:xfrm>
              <a:off x="7971511" y="1288005"/>
              <a:ext cx="475224" cy="627234"/>
              <a:chOff x="2645558" y="1288902"/>
              <a:chExt cx="475224" cy="6272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C7F917-16CC-BF29-54DE-3E43BDC3D669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LB 1</a:t>
                </a:r>
              </a:p>
            </p:txBody>
          </p:sp>
          <p:pic>
            <p:nvPicPr>
              <p:cNvPr id="41" name="Load Balancer 1" descr="Load Balancer">
                <a:extLst>
                  <a:ext uri="{FF2B5EF4-FFF2-40B4-BE49-F238E27FC236}">
                    <a16:creationId xmlns:a16="http://schemas.microsoft.com/office/drawing/2014/main" id="{217074FA-774C-E69A-193F-BF1669098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012FCB-2B8F-1459-D771-5D459FBC8AAD}"/>
                </a:ext>
              </a:extLst>
            </p:cNvPr>
            <p:cNvGrpSpPr/>
            <p:nvPr/>
          </p:nvGrpSpPr>
          <p:grpSpPr>
            <a:xfrm>
              <a:off x="8825792" y="1290625"/>
              <a:ext cx="475224" cy="627234"/>
              <a:chOff x="2645558" y="1288902"/>
              <a:chExt cx="475224" cy="62723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66E93E-72BC-0DEF-965C-1D3ACB090CC0}"/>
                  </a:ext>
                </a:extLst>
              </p:cNvPr>
              <p:cNvSpPr txBox="1"/>
              <p:nvPr/>
            </p:nvSpPr>
            <p:spPr>
              <a:xfrm>
                <a:off x="2651390" y="1746859"/>
                <a:ext cx="46939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/>
                  <a:t>DR LB 2</a:t>
                </a:r>
              </a:p>
            </p:txBody>
          </p:sp>
          <p:pic>
            <p:nvPicPr>
              <p:cNvPr id="47" name="Load Balancer 1" descr="Load Balancer">
                <a:extLst>
                  <a:ext uri="{FF2B5EF4-FFF2-40B4-BE49-F238E27FC236}">
                    <a16:creationId xmlns:a16="http://schemas.microsoft.com/office/drawing/2014/main" id="{E40F7EE1-B9B2-D09C-4DBE-5B14F4FD9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45558" y="1288902"/>
                <a:ext cx="457550" cy="457550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132F37-50F1-664A-451D-301553ECA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9005" y="1220071"/>
              <a:ext cx="2755311" cy="3586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22FDE61-EFAA-3888-C4E9-FBAAD6DF87BE}"/>
                </a:ext>
              </a:extLst>
            </p:cNvPr>
            <p:cNvSpPr/>
            <p:nvPr/>
          </p:nvSpPr>
          <p:spPr>
            <a:xfrm>
              <a:off x="2651051" y="999460"/>
              <a:ext cx="732992" cy="2870791"/>
            </a:xfrm>
            <a:custGeom>
              <a:avLst/>
              <a:gdLst>
                <a:gd name="connsiteX0" fmla="*/ 645042 w 732992"/>
                <a:gd name="connsiteY0" fmla="*/ 0 h 2870791"/>
                <a:gd name="connsiteX1" fmla="*/ 340242 w 732992"/>
                <a:gd name="connsiteY1" fmla="*/ 354419 h 2870791"/>
                <a:gd name="connsiteX2" fmla="*/ 694661 w 732992"/>
                <a:gd name="connsiteY2" fmla="*/ 1105787 h 2870791"/>
                <a:gd name="connsiteX3" fmla="*/ 645042 w 732992"/>
                <a:gd name="connsiteY3" fmla="*/ 2268280 h 2870791"/>
                <a:gd name="connsiteX4" fmla="*/ 0 w 732992"/>
                <a:gd name="connsiteY4" fmla="*/ 2870791 h 28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992" h="2870791">
                  <a:moveTo>
                    <a:pt x="645042" y="0"/>
                  </a:moveTo>
                  <a:cubicBezTo>
                    <a:pt x="488507" y="85060"/>
                    <a:pt x="331972" y="170121"/>
                    <a:pt x="340242" y="354419"/>
                  </a:cubicBezTo>
                  <a:cubicBezTo>
                    <a:pt x="348512" y="538717"/>
                    <a:pt x="643861" y="786810"/>
                    <a:pt x="694661" y="1105787"/>
                  </a:cubicBezTo>
                  <a:cubicBezTo>
                    <a:pt x="745461" y="1424764"/>
                    <a:pt x="760819" y="1974113"/>
                    <a:pt x="645042" y="2268280"/>
                  </a:cubicBezTo>
                  <a:cubicBezTo>
                    <a:pt x="529265" y="2562447"/>
                    <a:pt x="264632" y="2716619"/>
                    <a:pt x="0" y="2870791"/>
                  </a:cubicBezTo>
                </a:path>
              </a:pathLst>
            </a:custGeom>
            <a:noFill/>
            <a:ln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D64D8F-92D8-E2A4-3632-203B1A15B5A3}"/>
                </a:ext>
              </a:extLst>
            </p:cNvPr>
            <p:cNvSpPr txBox="1"/>
            <p:nvPr/>
          </p:nvSpPr>
          <p:spPr>
            <a:xfrm>
              <a:off x="2937086" y="4918444"/>
              <a:ext cx="89391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Primary Site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86D1D61-063C-2267-B1FE-E46FCECA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35598" y="1220071"/>
              <a:ext cx="2888639" cy="3586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F8A050-CF6F-7598-9E6B-197E2EC87922}"/>
                </a:ext>
              </a:extLst>
            </p:cNvPr>
            <p:cNvSpPr txBox="1"/>
            <p:nvPr/>
          </p:nvSpPr>
          <p:spPr>
            <a:xfrm>
              <a:off x="7772503" y="4922164"/>
              <a:ext cx="18744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Disaster Recovery Site</a:t>
              </a:r>
            </a:p>
            <a:p>
              <a:pPr algn="ctr"/>
              <a:r>
                <a:rPr lang="en-US" sz="1100" dirty="0"/>
                <a:t>(typically, 300+ miles away)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2B8486-00C2-0192-0A1F-63D7B789FAD1}"/>
                </a:ext>
              </a:extLst>
            </p:cNvPr>
            <p:cNvSpPr txBox="1"/>
            <p:nvPr/>
          </p:nvSpPr>
          <p:spPr>
            <a:xfrm>
              <a:off x="5179312" y="3113319"/>
              <a:ext cx="161302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Application, Database, Message Bus, Storage, Backup/Recovery Replication/Clustering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EFE70B1-B56E-38EF-0E66-16A2E62BA257}"/>
                </a:ext>
              </a:extLst>
            </p:cNvPr>
            <p:cNvSpPr txBox="1"/>
            <p:nvPr/>
          </p:nvSpPr>
          <p:spPr>
            <a:xfrm>
              <a:off x="4810256" y="1633732"/>
              <a:ext cx="2345243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Disaster Recovery Automation</a:t>
              </a:r>
            </a:p>
            <a:p>
              <a:pPr algn="ctr"/>
              <a:r>
                <a:rPr lang="en-US" sz="1100" dirty="0"/>
                <a:t>with Power-On/Power-Off/Switchover/Failover/Failback scripts</a:t>
              </a:r>
            </a:p>
          </p:txBody>
        </p:sp>
        <p:pic>
          <p:nvPicPr>
            <p:cNvPr id="56" name="Picture 2" descr="See the source image">
              <a:extLst>
                <a:ext uri="{FF2B5EF4-FFF2-40B4-BE49-F238E27FC236}">
                  <a16:creationId xmlns:a16="http://schemas.microsoft.com/office/drawing/2014/main" id="{88EEFFE8-491A-1A9B-AE22-12B95E61B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637" y="1351163"/>
              <a:ext cx="471977" cy="43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See the source image">
              <a:extLst>
                <a:ext uri="{FF2B5EF4-FFF2-40B4-BE49-F238E27FC236}">
                  <a16:creationId xmlns:a16="http://schemas.microsoft.com/office/drawing/2014/main" id="{0A9FC0C2-B5B5-A56F-24CA-A19DECA8D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039" y="1349996"/>
              <a:ext cx="471977" cy="43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9A531E82-2026-F754-7910-91453720D255}"/>
                </a:ext>
              </a:extLst>
            </p:cNvPr>
            <p:cNvCxnSpPr>
              <a:cxnSpLocks/>
              <a:stCxn id="49" idx="3"/>
              <a:endCxn id="52" idx="1"/>
            </p:cNvCxnSpPr>
            <p:nvPr/>
          </p:nvCxnSpPr>
          <p:spPr>
            <a:xfrm>
              <a:off x="4744316" y="3013079"/>
              <a:ext cx="2491282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1">
              <a:extLst>
                <a:ext uri="{FF2B5EF4-FFF2-40B4-BE49-F238E27FC236}">
                  <a16:creationId xmlns:a16="http://schemas.microsoft.com/office/drawing/2014/main" id="{A9645DFE-C385-6043-210F-4E674F3F4AC8}"/>
                </a:ext>
              </a:extLst>
            </p:cNvPr>
            <p:cNvCxnSpPr>
              <a:cxnSpLocks/>
              <a:stCxn id="60" idx="3"/>
              <a:endCxn id="56" idx="1"/>
            </p:cNvCxnSpPr>
            <p:nvPr/>
          </p:nvCxnSpPr>
          <p:spPr>
            <a:xfrm>
              <a:off x="4596016" y="1567182"/>
              <a:ext cx="2785621" cy="116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97263FD-AB38-C3E0-2BA2-D06361E0F992}"/>
              </a:ext>
            </a:extLst>
          </p:cNvPr>
          <p:cNvSpPr txBox="1"/>
          <p:nvPr/>
        </p:nvSpPr>
        <p:spPr>
          <a:xfrm>
            <a:off x="2398087" y="6185940"/>
            <a:ext cx="815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2 – Typical Legacy Business-Critical Application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2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C4D2AFE-E0FE-44C2-E7B2-E14948BF364E}"/>
              </a:ext>
            </a:extLst>
          </p:cNvPr>
          <p:cNvSpPr txBox="1"/>
          <p:nvPr/>
        </p:nvSpPr>
        <p:spPr>
          <a:xfrm>
            <a:off x="2184842" y="6121592"/>
            <a:ext cx="7243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3 – Azure VMware Solution Architectural Components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EAD473-B37A-D608-5710-44B744068B8B}"/>
              </a:ext>
            </a:extLst>
          </p:cNvPr>
          <p:cNvGrpSpPr/>
          <p:nvPr/>
        </p:nvGrpSpPr>
        <p:grpSpPr>
          <a:xfrm>
            <a:off x="2010805" y="485998"/>
            <a:ext cx="6887390" cy="5432888"/>
            <a:chOff x="2010805" y="485998"/>
            <a:chExt cx="6887390" cy="5432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79FC0B-93D6-EE8C-0772-559BD9CE5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95DAF2-8A1D-FE81-FB6F-D8B80F5C5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Subscription">
              <a:extLst>
                <a:ext uri="{FF2B5EF4-FFF2-40B4-BE49-F238E27FC236}">
                  <a16:creationId xmlns:a16="http://schemas.microsoft.com/office/drawing/2014/main" id="{B19AFC33-4ECC-37D1-73F2-2FBB0353E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56" name="Graphic 55" descr="Azure Resource Group">
              <a:extLst>
                <a:ext uri="{FF2B5EF4-FFF2-40B4-BE49-F238E27FC236}">
                  <a16:creationId xmlns:a16="http://schemas.microsoft.com/office/drawing/2014/main" id="{4E03939E-9872-7897-6F05-397E08B0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4D7B30-D56E-4CD6-D696-19876B9F06C9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3892EE-9209-CE63-8E64-3A465D205DF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59" name="Picture 2" descr="Microsoft Azure - Wikipedia">
              <a:extLst>
                <a:ext uri="{FF2B5EF4-FFF2-40B4-BE49-F238E27FC236}">
                  <a16:creationId xmlns:a16="http://schemas.microsoft.com/office/drawing/2014/main" id="{98C297BC-E0C8-7E0C-F854-FB1BAE63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316CEA-D355-BF05-02AD-B68D0AB9E899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3E2AE9F-98EB-A106-5A70-553180F90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A55B66B-A8C6-C1BC-D583-667354C2A605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7C02CB-C752-7B22-F2D4-10C43A4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4" name="Graphic 1023" descr="Azure VMware Solution Private Cloud">
              <a:extLst>
                <a:ext uri="{FF2B5EF4-FFF2-40B4-BE49-F238E27FC236}">
                  <a16:creationId xmlns:a16="http://schemas.microsoft.com/office/drawing/2014/main" id="{31EDD13C-2A3B-F94C-5BEC-10576E25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DFC5FC36-DDEE-6BAF-CAF9-FEA2A780146B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3D000162-E966-7F49-5F27-1B13184B2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29A8A62-140B-5819-ED33-3CD9C6533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0D6A943-059B-123D-CB95-D3FCF4EC3C72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2D0B6B3D-9465-3426-F161-4A2BD7F9B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8A0EEF19-B156-288B-C23E-B3BAE11D1A85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1E74B181-13DC-A42D-FDD9-49DA48563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00F676D-1605-648D-DB2F-4280FA7A1890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81FD083F-2098-A3F9-C6A7-84B986FEF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BE5C60ED-5289-9F4C-79AC-6ADBC2A66FA4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3" name="グラフィックス 39" descr="Azure Virtual Network">
              <a:extLst>
                <a:ext uri="{FF2B5EF4-FFF2-40B4-BE49-F238E27FC236}">
                  <a16:creationId xmlns:a16="http://schemas.microsoft.com/office/drawing/2014/main" id="{F8A9FFCD-FCF6-AC36-3E74-97D05349B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1046" name="グラフィックス 77" descr="Azure Virtual Network Gateway">
              <a:extLst>
                <a:ext uri="{FF2B5EF4-FFF2-40B4-BE49-F238E27FC236}">
                  <a16:creationId xmlns:a16="http://schemas.microsoft.com/office/drawing/2014/main" id="{4E4B6428-F6CC-76FE-DF15-27453BB7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9D6D6E58-085D-A526-C93B-BE0BF4880CD0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5604EEF7-5844-7369-ED4D-5AE4D0C14085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C73904EB-58FD-D43F-CE0C-26A6B295A593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1053" name="location 1" descr="location">
              <a:extLst>
                <a:ext uri="{FF2B5EF4-FFF2-40B4-BE49-F238E27FC236}">
                  <a16:creationId xmlns:a16="http://schemas.microsoft.com/office/drawing/2014/main" id="{6EF5CEA3-E8B9-AC85-38A0-F6383502AB83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5" name="Freeform 113">
                <a:extLst>
                  <a:ext uri="{FF2B5EF4-FFF2-40B4-BE49-F238E27FC236}">
                    <a16:creationId xmlns:a16="http://schemas.microsoft.com/office/drawing/2014/main" id="{38092389-174C-7BCC-1EF4-47771829B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422D1146-7139-461A-452A-BEC8F7824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5E4BCB66-359A-9547-6BE7-C9659CE08452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55" name="Server" descr="Server">
              <a:extLst>
                <a:ext uri="{FF2B5EF4-FFF2-40B4-BE49-F238E27FC236}">
                  <a16:creationId xmlns:a16="http://schemas.microsoft.com/office/drawing/2014/main" id="{CF4C0862-2888-F653-4EC9-D75C2E6CB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75F45ABA-2E18-B4B6-A666-B9221EB42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DA6DA71-74DB-AF88-66A6-5D0CFAEA693D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58" name="Picture 1057">
              <a:extLst>
                <a:ext uri="{FF2B5EF4-FFF2-40B4-BE49-F238E27FC236}">
                  <a16:creationId xmlns:a16="http://schemas.microsoft.com/office/drawing/2014/main" id="{AD4B3490-DCC7-09D1-5F0E-8BC6CB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70737C98-83F7-5001-AD65-2D6A9733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DF2FD4CD-A9DB-E127-D0CA-DC0D1F4060EF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09F7BEB1-51BD-57E2-4C7E-10DFEB3D2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837A180C-B021-1215-2C1C-1D3B208DA841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6B034F6-8145-AF87-C073-BB32D83B7A34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DF060F8-C911-FE37-7B7F-28746D9E7D91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65" name="Server" descr="Server">
              <a:extLst>
                <a:ext uri="{FF2B5EF4-FFF2-40B4-BE49-F238E27FC236}">
                  <a16:creationId xmlns:a16="http://schemas.microsoft.com/office/drawing/2014/main" id="{C483BB8A-27ED-9F29-569B-700E17AE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19220C9-7414-B080-CBAA-552174E27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4C25190F-D176-09FD-5FD9-7B4A0D68512C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68" name="グラフィックス 37" descr="Azure ExpressRoute">
              <a:extLst>
                <a:ext uri="{FF2B5EF4-FFF2-40B4-BE49-F238E27FC236}">
                  <a16:creationId xmlns:a16="http://schemas.microsoft.com/office/drawing/2014/main" id="{06CC664B-04A7-AD1B-4687-FA9E0FB93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69" name="Picture 1068">
              <a:extLst>
                <a:ext uri="{FF2B5EF4-FFF2-40B4-BE49-F238E27FC236}">
                  <a16:creationId xmlns:a16="http://schemas.microsoft.com/office/drawing/2014/main" id="{9E161037-9EE3-189B-EA16-F57CE0A4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6898D2D3-E8D4-5D76-A949-049592680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BBB9593A-F748-0682-9519-519BE16F23B1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CD0667BE-DB4D-310F-C238-5478F9B8D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9255AB59-510F-8B3D-2F5E-6F1BBC42739A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74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E6A42F98-0D22-D895-B63F-755BF3FD9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5" name="Picture 4" descr="Zerto - Cloud Data Management and Protection">
              <a:extLst>
                <a:ext uri="{FF2B5EF4-FFF2-40B4-BE49-F238E27FC236}">
                  <a16:creationId xmlns:a16="http://schemas.microsoft.com/office/drawing/2014/main" id="{A9BD6321-7CD0-2105-1003-30413A575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582A0137-160F-7014-9E28-A97FC0B19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55545CCF-D314-55F8-C998-BF9B8493130E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8" name="Graphic 10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BA3F62A-78E0-28B4-AA9F-01734DC3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024E24B7-E313-F3C1-EB9D-968CF7A36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A68C2A28-24E9-1865-D7BC-C46925A4536E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81" name="Picture 2" descr="Image result for azure netapp filer icon">
              <a:extLst>
                <a:ext uri="{FF2B5EF4-FFF2-40B4-BE49-F238E27FC236}">
                  <a16:creationId xmlns:a16="http://schemas.microsoft.com/office/drawing/2014/main" id="{1A7B345E-6901-BF47-4B44-6A9274CA8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B290E469-3EF4-FA87-97A3-9A99FB39C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D1F0BD25-94FB-38B3-34B6-F6B0B5055EB3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84" name="Picture 2" descr="Pure Storage | ETR+">
              <a:extLst>
                <a:ext uri="{FF2B5EF4-FFF2-40B4-BE49-F238E27FC236}">
                  <a16:creationId xmlns:a16="http://schemas.microsoft.com/office/drawing/2014/main" id="{D909F02F-204A-3DC4-BE97-A55D9A615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3C13745E-FCAB-430A-8E55-809DDA74C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09F0AFBA-F39F-4952-CDBC-E2F4F1FE52AE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7BE8CF7E-4D05-52FA-CA49-18DBF5C7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1088" name="Picture 1087">
              <a:extLst>
                <a:ext uri="{FF2B5EF4-FFF2-40B4-BE49-F238E27FC236}">
                  <a16:creationId xmlns:a16="http://schemas.microsoft.com/office/drawing/2014/main" id="{2DD68042-31F8-16F5-2B5E-00F181973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1089" name="Picture 1088">
              <a:extLst>
                <a:ext uri="{FF2B5EF4-FFF2-40B4-BE49-F238E27FC236}">
                  <a16:creationId xmlns:a16="http://schemas.microsoft.com/office/drawing/2014/main" id="{4757578A-8616-746C-15E0-65D5A5203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1090" name="Picture 1089">
              <a:extLst>
                <a:ext uri="{FF2B5EF4-FFF2-40B4-BE49-F238E27FC236}">
                  <a16:creationId xmlns:a16="http://schemas.microsoft.com/office/drawing/2014/main" id="{80B7E021-EBFF-71DB-0832-B6E2723BF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1091" name="Picture 1090">
              <a:extLst>
                <a:ext uri="{FF2B5EF4-FFF2-40B4-BE49-F238E27FC236}">
                  <a16:creationId xmlns:a16="http://schemas.microsoft.com/office/drawing/2014/main" id="{D521F3F3-D6D4-6A98-C0AD-B1FE7812E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1092" name="Picture 1091">
              <a:extLst>
                <a:ext uri="{FF2B5EF4-FFF2-40B4-BE49-F238E27FC236}">
                  <a16:creationId xmlns:a16="http://schemas.microsoft.com/office/drawing/2014/main" id="{815C8D6D-7CF4-26CA-35FA-BA0CB93B8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1093" name="Picture 4">
              <a:extLst>
                <a:ext uri="{FF2B5EF4-FFF2-40B4-BE49-F238E27FC236}">
                  <a16:creationId xmlns:a16="http://schemas.microsoft.com/office/drawing/2014/main" id="{FDF52FAC-5AB3-5F97-E996-BC131849F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4" name="Picture 1103">
              <a:extLst>
                <a:ext uri="{FF2B5EF4-FFF2-40B4-BE49-F238E27FC236}">
                  <a16:creationId xmlns:a16="http://schemas.microsoft.com/office/drawing/2014/main" id="{824CFDBA-4B76-716D-9F43-33DAFBD45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8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83650F-FF6E-91A7-502D-A6BF1967BB14}"/>
              </a:ext>
            </a:extLst>
          </p:cNvPr>
          <p:cNvSpPr txBox="1"/>
          <p:nvPr/>
        </p:nvSpPr>
        <p:spPr>
          <a:xfrm>
            <a:off x="1866564" y="6115191"/>
            <a:ext cx="8636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4 – Azure VMware Solution Region for Disaster Recovery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8AE95E-3BC2-E14A-F333-7BBABEBA1D45}"/>
              </a:ext>
            </a:extLst>
          </p:cNvPr>
          <p:cNvGrpSpPr/>
          <p:nvPr/>
        </p:nvGrpSpPr>
        <p:grpSpPr>
          <a:xfrm>
            <a:off x="512581" y="764984"/>
            <a:ext cx="8021801" cy="4582094"/>
            <a:chOff x="512581" y="764984"/>
            <a:chExt cx="8021801" cy="45820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B56B39-71EF-E135-3508-A97BF87C8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581" y="1713703"/>
              <a:ext cx="2157436" cy="3249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C2689A-87E3-69A9-775E-2283384DCD2D}"/>
                </a:ext>
              </a:extLst>
            </p:cNvPr>
            <p:cNvSpPr txBox="1"/>
            <p:nvPr/>
          </p:nvSpPr>
          <p:spPr>
            <a:xfrm>
              <a:off x="1159046" y="305603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B91521-B091-6C58-A589-742612547E17}"/>
                </a:ext>
              </a:extLst>
            </p:cNvPr>
            <p:cNvGrpSpPr/>
            <p:nvPr/>
          </p:nvGrpSpPr>
          <p:grpSpPr>
            <a:xfrm>
              <a:off x="1227819" y="2487427"/>
              <a:ext cx="546062" cy="529251"/>
              <a:chOff x="6382955" y="2755144"/>
              <a:chExt cx="546062" cy="529251"/>
            </a:xfrm>
          </p:grpSpPr>
          <p:pic>
            <p:nvPicPr>
              <p:cNvPr id="2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858FD-7622-7D56-738D-DA799ED70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3" name="Graphic 22" descr="Medal with solid fill">
                <a:extLst>
                  <a:ext uri="{FF2B5EF4-FFF2-40B4-BE49-F238E27FC236}">
                    <a16:creationId xmlns:a16="http://schemas.microsoft.com/office/drawing/2014/main" id="{13A9DDF1-A325-A4D8-5F45-6F5B35E7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A767C-2F4C-1705-02A8-820F6EBF5C7D}"/>
                </a:ext>
              </a:extLst>
            </p:cNvPr>
            <p:cNvSpPr txBox="1"/>
            <p:nvPr/>
          </p:nvSpPr>
          <p:spPr>
            <a:xfrm>
              <a:off x="1159046" y="381655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17AE3F-1B75-C2E8-726B-AEF312C0A221}"/>
                </a:ext>
              </a:extLst>
            </p:cNvPr>
            <p:cNvGrpSpPr/>
            <p:nvPr/>
          </p:nvGrpSpPr>
          <p:grpSpPr>
            <a:xfrm>
              <a:off x="1226988" y="3265389"/>
              <a:ext cx="543086" cy="512171"/>
              <a:chOff x="7281403" y="2775156"/>
              <a:chExt cx="543086" cy="512171"/>
            </a:xfrm>
          </p:grpSpPr>
          <p:pic>
            <p:nvPicPr>
              <p:cNvPr id="2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7964545-804D-B039-3B9B-676C0F897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7" name="Graphic 26" descr="Medal with solid fill">
                <a:extLst>
                  <a:ext uri="{FF2B5EF4-FFF2-40B4-BE49-F238E27FC236}">
                    <a16:creationId xmlns:a16="http://schemas.microsoft.com/office/drawing/2014/main" id="{6675FF50-58E6-10E5-1D44-DA8EC60D1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21B99C-2CB9-ED29-D1AA-F0B60B1C11D9}"/>
                </a:ext>
              </a:extLst>
            </p:cNvPr>
            <p:cNvSpPr txBox="1"/>
            <p:nvPr/>
          </p:nvSpPr>
          <p:spPr>
            <a:xfrm>
              <a:off x="1159046" y="4576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637092-855A-E10F-72CB-BF2071100344}"/>
                </a:ext>
              </a:extLst>
            </p:cNvPr>
            <p:cNvGrpSpPr/>
            <p:nvPr/>
          </p:nvGrpSpPr>
          <p:grpSpPr>
            <a:xfrm>
              <a:off x="1254362" y="4016354"/>
              <a:ext cx="543087" cy="537894"/>
              <a:chOff x="9435923" y="3630075"/>
              <a:chExt cx="543087" cy="537894"/>
            </a:xfrm>
          </p:grpSpPr>
          <p:pic>
            <p:nvPicPr>
              <p:cNvPr id="3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E2C8715-97D3-AAF9-16BE-97724BCFA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31" name="Graphic 30" descr="Medal with solid fill">
                <a:extLst>
                  <a:ext uri="{FF2B5EF4-FFF2-40B4-BE49-F238E27FC236}">
                    <a16:creationId xmlns:a16="http://schemas.microsoft.com/office/drawing/2014/main" id="{BE9F95DD-19A2-B397-FBC9-24C2F9AB6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607B2773-6FB4-CC1F-96D1-B5B5047B96D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2670017" y="3338641"/>
              <a:ext cx="2541944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555C1C-0196-91D4-CC7D-AC52CDD07292}"/>
                </a:ext>
              </a:extLst>
            </p:cNvPr>
            <p:cNvSpPr txBox="1"/>
            <p:nvPr/>
          </p:nvSpPr>
          <p:spPr>
            <a:xfrm>
              <a:off x="1079619" y="1812167"/>
              <a:ext cx="146835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 (On-Prem,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Co-Lo, or Cloud-based)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752640-E318-A974-1F5A-D416E31255F7}"/>
                </a:ext>
              </a:extLst>
            </p:cNvPr>
            <p:cNvSpPr txBox="1"/>
            <p:nvPr/>
          </p:nvSpPr>
          <p:spPr>
            <a:xfrm>
              <a:off x="3185127" y="356643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18E0D0-815B-F91E-9225-55A9BEB03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26120" y="764984"/>
              <a:ext cx="4208262" cy="4582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2" descr="Microsoft Azure - Wikipedia">
              <a:extLst>
                <a:ext uri="{FF2B5EF4-FFF2-40B4-BE49-F238E27FC236}">
                  <a16:creationId xmlns:a16="http://schemas.microsoft.com/office/drawing/2014/main" id="{3608C7D3-E14E-D06F-0647-5DD86711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117" y="85259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F4DD61D-E569-B976-366D-2D7C367CBFD6}"/>
                </a:ext>
              </a:extLst>
            </p:cNvPr>
            <p:cNvSpPr txBox="1"/>
            <p:nvPr/>
          </p:nvSpPr>
          <p:spPr>
            <a:xfrm>
              <a:off x="4926787" y="9743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102" name="location 1" descr="location">
              <a:extLst>
                <a:ext uri="{FF2B5EF4-FFF2-40B4-BE49-F238E27FC236}">
                  <a16:creationId xmlns:a16="http://schemas.microsoft.com/office/drawing/2014/main" id="{2A092558-34FA-D9A5-43F2-193235EBE9BC}"/>
                </a:ext>
              </a:extLst>
            </p:cNvPr>
            <p:cNvGrpSpPr/>
            <p:nvPr/>
          </p:nvGrpSpPr>
          <p:grpSpPr>
            <a:xfrm>
              <a:off x="6184812" y="932842"/>
              <a:ext cx="193915" cy="263085"/>
              <a:chOff x="798318" y="5778597"/>
              <a:chExt cx="268482" cy="386300"/>
            </a:xfrm>
          </p:grpSpPr>
          <p:sp>
            <p:nvSpPr>
              <p:cNvPr id="103" name="Freeform 113">
                <a:extLst>
                  <a:ext uri="{FF2B5EF4-FFF2-40B4-BE49-F238E27FC236}">
                    <a16:creationId xmlns:a16="http://schemas.microsoft.com/office/drawing/2014/main" id="{37794937-AC69-E790-DF9C-4A7BD0464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93384D5-548F-9D2A-D2DD-2C28EA54A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443F6B-C4D1-2EC4-952C-2FA8380F160E}"/>
                </a:ext>
              </a:extLst>
            </p:cNvPr>
            <p:cNvSpPr txBox="1"/>
            <p:nvPr/>
          </p:nvSpPr>
          <p:spPr>
            <a:xfrm>
              <a:off x="6459755" y="978786"/>
              <a:ext cx="18081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 in an Azure Region</a:t>
              </a:r>
            </a:p>
          </p:txBody>
        </p:sp>
        <p:pic>
          <p:nvPicPr>
            <p:cNvPr id="106" name="Graphic 105" descr="Azure Subscription">
              <a:extLst>
                <a:ext uri="{FF2B5EF4-FFF2-40B4-BE49-F238E27FC236}">
                  <a16:creationId xmlns:a16="http://schemas.microsoft.com/office/drawing/2014/main" id="{76C90DDA-29D4-9342-2510-48B5A1F3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3717" y="1363304"/>
              <a:ext cx="412834" cy="412834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7C4FED-E1B7-EEBF-341E-4BEA74E6362D}"/>
                </a:ext>
              </a:extLst>
            </p:cNvPr>
            <p:cNvSpPr txBox="1"/>
            <p:nvPr/>
          </p:nvSpPr>
          <p:spPr>
            <a:xfrm>
              <a:off x="6598887" y="1481541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7174B9-3967-02AC-3230-7B1B1839CE67}"/>
                </a:ext>
              </a:extLst>
            </p:cNvPr>
            <p:cNvSpPr txBox="1"/>
            <p:nvPr/>
          </p:nvSpPr>
          <p:spPr>
            <a:xfrm>
              <a:off x="5284298" y="2041982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651BB1-0BF4-57D5-A2D6-40EEC4BD6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17259" y="1943518"/>
              <a:ext cx="2307238" cy="30712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3" name="Graphic 112" descr="Azure VMware Solution Private Cloud">
              <a:extLst>
                <a:ext uri="{FF2B5EF4-FFF2-40B4-BE49-F238E27FC236}">
                  <a16:creationId xmlns:a16="http://schemas.microsoft.com/office/drawing/2014/main" id="{26F836BE-1EA2-84B5-D483-61B6610C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99128" y="1999326"/>
              <a:ext cx="412833" cy="412833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BE1DA5-F5A8-0FCD-12F0-81B883ABA97D}"/>
                </a:ext>
              </a:extLst>
            </p:cNvPr>
            <p:cNvSpPr txBox="1"/>
            <p:nvPr/>
          </p:nvSpPr>
          <p:spPr>
            <a:xfrm>
              <a:off x="5363402" y="311320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106A4A-36EE-2ACC-A1C8-1BB51CB869DB}"/>
                </a:ext>
              </a:extLst>
            </p:cNvPr>
            <p:cNvGrpSpPr/>
            <p:nvPr/>
          </p:nvGrpSpPr>
          <p:grpSpPr>
            <a:xfrm>
              <a:off x="5432175" y="2544605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A867B68-2440-3519-36F0-CC81EDEE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406E0756-C61D-1ADC-6D0D-3DA055924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C6523B-6967-287F-7A14-13939959DC48}"/>
                </a:ext>
              </a:extLst>
            </p:cNvPr>
            <p:cNvSpPr txBox="1"/>
            <p:nvPr/>
          </p:nvSpPr>
          <p:spPr>
            <a:xfrm>
              <a:off x="5363402" y="387372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329C7C8-7A41-7749-E655-F7BE5546EFFF}"/>
                </a:ext>
              </a:extLst>
            </p:cNvPr>
            <p:cNvGrpSpPr/>
            <p:nvPr/>
          </p:nvGrpSpPr>
          <p:grpSpPr>
            <a:xfrm>
              <a:off x="5431344" y="3322567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0F2B2F7-1BD8-0713-D389-E31F50381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F96D496F-981F-064B-C8DC-D34327E23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269002-F2E9-B80D-61CF-4831F9B20304}"/>
                </a:ext>
              </a:extLst>
            </p:cNvPr>
            <p:cNvSpPr txBox="1"/>
            <p:nvPr/>
          </p:nvSpPr>
          <p:spPr>
            <a:xfrm>
              <a:off x="5363402" y="463402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CEFAC-D34B-8BCD-E43B-28705580F965}"/>
                </a:ext>
              </a:extLst>
            </p:cNvPr>
            <p:cNvGrpSpPr/>
            <p:nvPr/>
          </p:nvGrpSpPr>
          <p:grpSpPr>
            <a:xfrm>
              <a:off x="5458718" y="4073532"/>
              <a:ext cx="543087" cy="537894"/>
              <a:chOff x="9435923" y="3630075"/>
              <a:chExt cx="543087" cy="537894"/>
            </a:xfrm>
          </p:grpSpPr>
          <p:pic>
            <p:nvPicPr>
              <p:cNvPr id="13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2323AD9-7E2E-1D9E-B587-990B88D5B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4" name="Graphic 133" descr="Medal with solid fill">
                <a:extLst>
                  <a:ext uri="{FF2B5EF4-FFF2-40B4-BE49-F238E27FC236}">
                    <a16:creationId xmlns:a16="http://schemas.microsoft.com/office/drawing/2014/main" id="{0EE7CFFB-1853-108C-C1B8-A7883BEB9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759B6D2-CF71-A1AC-EF95-C9D76C820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91096" y="2458865"/>
              <a:ext cx="1268659" cy="242646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EF11431-6A3A-152B-3870-1B390B44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99471" y="3134141"/>
              <a:ext cx="409682" cy="3999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986F32-3838-8DAA-EEDE-0D6CEAC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9684" y="1815382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97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54F8A8-79E4-0C62-D814-650159CEF3C3}"/>
              </a:ext>
            </a:extLst>
          </p:cNvPr>
          <p:cNvSpPr txBox="1"/>
          <p:nvPr/>
        </p:nvSpPr>
        <p:spPr>
          <a:xfrm>
            <a:off x="2670017" y="6195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5 – Azure VMware Solution DR Shared Services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9F7AEB-4F2E-B034-36FD-B8F324592798}"/>
              </a:ext>
            </a:extLst>
          </p:cNvPr>
          <p:cNvGrpSpPr/>
          <p:nvPr/>
        </p:nvGrpSpPr>
        <p:grpSpPr>
          <a:xfrm>
            <a:off x="512581" y="459587"/>
            <a:ext cx="9437882" cy="5354212"/>
            <a:chOff x="512581" y="459587"/>
            <a:chExt cx="9437882" cy="53542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FC8871-D625-8BF5-FBC5-B13F9BE9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522" y="558051"/>
              <a:ext cx="412833" cy="398917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DB2D01D-3829-1192-844D-E577E31C2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767" y="459587"/>
              <a:ext cx="2157436" cy="32498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DA9530-98DB-F38D-BFF9-1E0DD652D0D2}"/>
                </a:ext>
              </a:extLst>
            </p:cNvPr>
            <p:cNvSpPr txBox="1"/>
            <p:nvPr/>
          </p:nvSpPr>
          <p:spPr>
            <a:xfrm>
              <a:off x="6335102" y="138042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6E10AD-CFA4-5E7F-B433-74A3283F0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68063" y="1281957"/>
              <a:ext cx="3061383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6341CF6E-EF95-964B-50BA-6FFD181C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9932" y="1337765"/>
              <a:ext cx="412833" cy="4128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64449C-BE04-B744-BBCE-881984147D57}"/>
                </a:ext>
              </a:extLst>
            </p:cNvPr>
            <p:cNvSpPr txBox="1"/>
            <p:nvPr/>
          </p:nvSpPr>
          <p:spPr>
            <a:xfrm>
              <a:off x="6401082" y="26048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90EC82-84D6-A747-71A7-CA55A7CC9F4D}"/>
                </a:ext>
              </a:extLst>
            </p:cNvPr>
            <p:cNvSpPr txBox="1"/>
            <p:nvPr/>
          </p:nvSpPr>
          <p:spPr>
            <a:xfrm>
              <a:off x="7448730" y="260323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7CFC7-72A2-2A58-B43D-C0560DB39ED4}"/>
                </a:ext>
              </a:extLst>
            </p:cNvPr>
            <p:cNvSpPr txBox="1"/>
            <p:nvPr/>
          </p:nvSpPr>
          <p:spPr>
            <a:xfrm>
              <a:off x="6401081" y="469018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E3B962-B754-27A8-09AF-EDC0A2841021}"/>
                </a:ext>
              </a:extLst>
            </p:cNvPr>
            <p:cNvGrpSpPr/>
            <p:nvPr/>
          </p:nvGrpSpPr>
          <p:grpSpPr>
            <a:xfrm>
              <a:off x="6469855" y="2036280"/>
              <a:ext cx="546062" cy="529251"/>
              <a:chOff x="6382955" y="2755144"/>
              <a:chExt cx="546062" cy="529251"/>
            </a:xfrm>
          </p:grpSpPr>
          <p:pic>
            <p:nvPicPr>
              <p:cNvPr id="1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F925BE3-D76A-FE1E-E641-92C49CBA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" name="Graphic 17" descr="Medal with solid fill">
                <a:extLst>
                  <a:ext uri="{FF2B5EF4-FFF2-40B4-BE49-F238E27FC236}">
                    <a16:creationId xmlns:a16="http://schemas.microsoft.com/office/drawing/2014/main" id="{24BF8A4C-03D9-EFBD-7452-88F730920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979408-F8D0-7ECC-AD32-61D71B71F17A}"/>
                </a:ext>
              </a:extLst>
            </p:cNvPr>
            <p:cNvGrpSpPr/>
            <p:nvPr/>
          </p:nvGrpSpPr>
          <p:grpSpPr>
            <a:xfrm>
              <a:off x="7516672" y="2052074"/>
              <a:ext cx="543086" cy="512171"/>
              <a:chOff x="7281403" y="2775156"/>
              <a:chExt cx="543086" cy="512171"/>
            </a:xfrm>
          </p:grpSpPr>
          <p:pic>
            <p:nvPicPr>
              <p:cNvPr id="2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FD58E8-66CE-3AA7-C06D-0D1769193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" name="Graphic 20" descr="Medal with solid fill">
                <a:extLst>
                  <a:ext uri="{FF2B5EF4-FFF2-40B4-BE49-F238E27FC236}">
                    <a16:creationId xmlns:a16="http://schemas.microsoft.com/office/drawing/2014/main" id="{2EDFE2B3-2D0E-8E1B-8CAA-0E82EC45F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AE553C-815C-F575-FE81-3E9DA442F04E}"/>
                </a:ext>
              </a:extLst>
            </p:cNvPr>
            <p:cNvGrpSpPr/>
            <p:nvPr/>
          </p:nvGrpSpPr>
          <p:grpSpPr>
            <a:xfrm>
              <a:off x="6496397" y="4129689"/>
              <a:ext cx="543087" cy="537894"/>
              <a:chOff x="9435923" y="3630075"/>
              <a:chExt cx="543087" cy="537894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4FCA5D6-53B0-134E-AEB6-56C789EB5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Graphic 23" descr="Medal with solid fill">
                <a:extLst>
                  <a:ext uri="{FF2B5EF4-FFF2-40B4-BE49-F238E27FC236}">
                    <a16:creationId xmlns:a16="http://schemas.microsoft.com/office/drawing/2014/main" id="{64918776-6AB8-B50C-17BE-440DB01FF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D1E4FE-FE8E-342B-9C9C-A3305E26A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581" y="765435"/>
              <a:ext cx="2157436" cy="3249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3DC977-D53A-6BD7-3668-3E2525FDA73A}"/>
                </a:ext>
              </a:extLst>
            </p:cNvPr>
            <p:cNvSpPr txBox="1"/>
            <p:nvPr/>
          </p:nvSpPr>
          <p:spPr>
            <a:xfrm>
              <a:off x="1159046" y="210776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0BD8349-3D07-A128-03A5-DD0029597657}"/>
                </a:ext>
              </a:extLst>
            </p:cNvPr>
            <p:cNvGrpSpPr/>
            <p:nvPr/>
          </p:nvGrpSpPr>
          <p:grpSpPr>
            <a:xfrm>
              <a:off x="1227819" y="1539159"/>
              <a:ext cx="546062" cy="529251"/>
              <a:chOff x="6382955" y="2755144"/>
              <a:chExt cx="546062" cy="529251"/>
            </a:xfrm>
          </p:grpSpPr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C50520D-A7E2-C1BC-E80E-0822B9C86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3" name="Graphic 42" descr="Medal with solid fill">
                <a:extLst>
                  <a:ext uri="{FF2B5EF4-FFF2-40B4-BE49-F238E27FC236}">
                    <a16:creationId xmlns:a16="http://schemas.microsoft.com/office/drawing/2014/main" id="{DF9F501C-CEAA-5F08-2CCA-D6B18D3BD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B5BC4F-E05D-29C2-CC79-96831C57EAD6}"/>
                </a:ext>
              </a:extLst>
            </p:cNvPr>
            <p:cNvSpPr txBox="1"/>
            <p:nvPr/>
          </p:nvSpPr>
          <p:spPr>
            <a:xfrm>
              <a:off x="1159046" y="286828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C243E63-AD01-B355-66E3-05D916647CE8}"/>
                </a:ext>
              </a:extLst>
            </p:cNvPr>
            <p:cNvGrpSpPr/>
            <p:nvPr/>
          </p:nvGrpSpPr>
          <p:grpSpPr>
            <a:xfrm>
              <a:off x="1226988" y="2317121"/>
              <a:ext cx="543086" cy="512171"/>
              <a:chOff x="7281403" y="2775156"/>
              <a:chExt cx="543086" cy="512171"/>
            </a:xfrm>
          </p:grpSpPr>
          <p:pic>
            <p:nvPicPr>
              <p:cNvPr id="4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835D5D5-6CF1-46D8-9EF6-E2161443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7" name="Graphic 46" descr="Medal with solid fill">
                <a:extLst>
                  <a:ext uri="{FF2B5EF4-FFF2-40B4-BE49-F238E27FC236}">
                    <a16:creationId xmlns:a16="http://schemas.microsoft.com/office/drawing/2014/main" id="{DEC51EEE-6F92-BE3D-CD06-22CEF24DF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981B2B-0A0A-0D77-F40D-0ED68047D3A9}"/>
                </a:ext>
              </a:extLst>
            </p:cNvPr>
            <p:cNvSpPr txBox="1"/>
            <p:nvPr/>
          </p:nvSpPr>
          <p:spPr>
            <a:xfrm>
              <a:off x="1159046" y="362858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FBEA2C-FCAD-98E3-B377-B5C53B4A43B0}"/>
                </a:ext>
              </a:extLst>
            </p:cNvPr>
            <p:cNvGrpSpPr/>
            <p:nvPr/>
          </p:nvGrpSpPr>
          <p:grpSpPr>
            <a:xfrm>
              <a:off x="1254362" y="3068086"/>
              <a:ext cx="543087" cy="537894"/>
              <a:chOff x="9435923" y="3630075"/>
              <a:chExt cx="543087" cy="537894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8C3D504-8BD4-1015-725C-4C890569E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6B928F8C-5A96-1B91-69E1-96E2E010F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339E82-E5C0-5C9B-9BD8-F736328F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5101" y="1938275"/>
              <a:ext cx="2084695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4B695D09-D246-570A-D69E-E185A2B08CFC}"/>
                </a:ext>
              </a:extLst>
            </p:cNvPr>
            <p:cNvCxnSpPr>
              <a:cxnSpLocks/>
              <a:stCxn id="38" idx="3"/>
              <a:endCxn id="53" idx="1"/>
            </p:cNvCxnSpPr>
            <p:nvPr/>
          </p:nvCxnSpPr>
          <p:spPr>
            <a:xfrm flipV="1">
              <a:off x="2670017" y="2382294"/>
              <a:ext cx="3665084" cy="808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BD96B9-E003-BB46-080F-31CC48326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5100" y="4026727"/>
              <a:ext cx="1042182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BC0789-C247-1CE4-F4C2-0AB37C22C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68063" y="3476940"/>
              <a:ext cx="2157436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7A0BEF-489C-6B4B-D984-9DB3AABCD672}"/>
                </a:ext>
              </a:extLst>
            </p:cNvPr>
            <p:cNvSpPr txBox="1"/>
            <p:nvPr/>
          </p:nvSpPr>
          <p:spPr>
            <a:xfrm>
              <a:off x="6335101" y="3556846"/>
              <a:ext cx="153728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 used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by backup solution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187353-1C38-2F47-81F2-FFA5E3DD98D4}"/>
                </a:ext>
              </a:extLst>
            </p:cNvPr>
            <p:cNvSpPr txBox="1"/>
            <p:nvPr/>
          </p:nvSpPr>
          <p:spPr>
            <a:xfrm>
              <a:off x="5768063" y="5305968"/>
              <a:ext cx="260668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applications would be restored from the 3</a:t>
              </a:r>
              <a:r>
                <a:rPr lang="en-US" sz="1100" baseline="30000" dirty="0"/>
                <a:t>rd</a:t>
              </a:r>
              <a:r>
                <a:rPr lang="en-US" sz="1100" dirty="0"/>
                <a:t> party backup solution to the Bronze Azure VMware Solution private cloud.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4A5328-FA97-3227-E18F-24FC71746BEE}"/>
                </a:ext>
              </a:extLst>
            </p:cNvPr>
            <p:cNvSpPr txBox="1"/>
            <p:nvPr/>
          </p:nvSpPr>
          <p:spPr>
            <a:xfrm>
              <a:off x="1079619" y="863899"/>
              <a:ext cx="152766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Environments (On-Prem,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Co-Lo, or Cloud-based)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E9CDEE-3BFF-2883-521E-7888354A208C}"/>
                </a:ext>
              </a:extLst>
            </p:cNvPr>
            <p:cNvSpPr txBox="1"/>
            <p:nvPr/>
          </p:nvSpPr>
          <p:spPr>
            <a:xfrm>
              <a:off x="5768063" y="477849"/>
              <a:ext cx="260668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DR Azure VMware Solution private cloud “pilot light” cluster would be expanded after the DR event and Gold &amp; Silver SLA applications recovered using DR Automation.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DEEA3C-E416-F5DB-6FE2-4B3D3143E495}"/>
                </a:ext>
              </a:extLst>
            </p:cNvPr>
            <p:cNvSpPr txBox="1"/>
            <p:nvPr/>
          </p:nvSpPr>
          <p:spPr>
            <a:xfrm>
              <a:off x="3887846" y="261828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1026" name="Picture 2" descr="Storage - Blob | Microsoft Azure Mono">
              <a:extLst>
                <a:ext uri="{FF2B5EF4-FFF2-40B4-BE49-F238E27FC236}">
                  <a16:creationId xmlns:a16="http://schemas.microsoft.com/office/drawing/2014/main" id="{BC23C3C6-7B0F-84EC-9F07-D69723DD9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558" y="3536329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4BFDEEF8-22C7-CC95-E3A5-1A83B84B5E13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1797449" y="3409143"/>
              <a:ext cx="4537651" cy="106160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0AF64E2-670C-6A56-9ED3-F3F5CC71E470}"/>
                </a:ext>
              </a:extLst>
            </p:cNvPr>
            <p:cNvSpPr txBox="1"/>
            <p:nvPr/>
          </p:nvSpPr>
          <p:spPr>
            <a:xfrm>
              <a:off x="3720025" y="3984771"/>
              <a:ext cx="6924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Backup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FCD1A6D-A333-7450-F6EE-DD4DD1C9C1C1}"/>
                </a:ext>
              </a:extLst>
            </p:cNvPr>
            <p:cNvSpPr txBox="1"/>
            <p:nvPr/>
          </p:nvSpPr>
          <p:spPr>
            <a:xfrm>
              <a:off x="8108742" y="4154048"/>
              <a:ext cx="4728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Restore</a:t>
              </a: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2A352E7-8C46-D726-31EF-A23B3148B854}"/>
                </a:ext>
              </a:extLst>
            </p:cNvPr>
            <p:cNvSpPr/>
            <p:nvPr/>
          </p:nvSpPr>
          <p:spPr>
            <a:xfrm>
              <a:off x="7373722" y="2141977"/>
              <a:ext cx="2576741" cy="2377910"/>
            </a:xfrm>
            <a:custGeom>
              <a:avLst/>
              <a:gdLst>
                <a:gd name="connsiteX0" fmla="*/ 0 w 2576741"/>
                <a:gd name="connsiteY0" fmla="*/ 2330318 h 2377910"/>
                <a:gd name="connsiteX1" fmla="*/ 1360627 w 2576741"/>
                <a:gd name="connsiteY1" fmla="*/ 2271797 h 2377910"/>
                <a:gd name="connsiteX2" fmla="*/ 2560320 w 2576741"/>
                <a:gd name="connsiteY2" fmla="*/ 1393973 h 2377910"/>
                <a:gd name="connsiteX3" fmla="*/ 2018995 w 2576741"/>
                <a:gd name="connsiteY3" fmla="*/ 201595 h 2377910"/>
                <a:gd name="connsiteX4" fmla="*/ 1470355 w 2576741"/>
                <a:gd name="connsiteY4" fmla="*/ 11400 h 237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6741" h="2377910">
                  <a:moveTo>
                    <a:pt x="0" y="2330318"/>
                  </a:moveTo>
                  <a:cubicBezTo>
                    <a:pt x="466953" y="2379086"/>
                    <a:pt x="933907" y="2427854"/>
                    <a:pt x="1360627" y="2271797"/>
                  </a:cubicBezTo>
                  <a:cubicBezTo>
                    <a:pt x="1787347" y="2115740"/>
                    <a:pt x="2450592" y="1739007"/>
                    <a:pt x="2560320" y="1393973"/>
                  </a:cubicBezTo>
                  <a:cubicBezTo>
                    <a:pt x="2670048" y="1048939"/>
                    <a:pt x="2200656" y="432024"/>
                    <a:pt x="2018995" y="201595"/>
                  </a:cubicBezTo>
                  <a:cubicBezTo>
                    <a:pt x="1837334" y="-28834"/>
                    <a:pt x="1653844" y="-8717"/>
                    <a:pt x="1470355" y="11400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AC38C1-9FEA-A2ED-75BB-C73608FFF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02190" y="2182300"/>
              <a:ext cx="409682" cy="3999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EF17C2-6F57-1945-27A5-DE77C8A8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111" y="865287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35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40707DE-6C97-0750-FE11-CF6E42609C3D}"/>
              </a:ext>
            </a:extLst>
          </p:cNvPr>
          <p:cNvSpPr txBox="1"/>
          <p:nvPr/>
        </p:nvSpPr>
        <p:spPr>
          <a:xfrm>
            <a:off x="3048000" y="63228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6 – Azure VMware Solution Dedicated DR Pods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AF9B54-5657-9953-D64F-A0DE775D8AA4}"/>
              </a:ext>
            </a:extLst>
          </p:cNvPr>
          <p:cNvGrpSpPr/>
          <p:nvPr/>
        </p:nvGrpSpPr>
        <p:grpSpPr>
          <a:xfrm>
            <a:off x="512581" y="436671"/>
            <a:ext cx="10694306" cy="5468364"/>
            <a:chOff x="512581" y="436671"/>
            <a:chExt cx="10694306" cy="546836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1A2AD68-7792-CC0D-CE1F-5166856A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525" y="1234799"/>
              <a:ext cx="412833" cy="398917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DB2D01D-3829-1192-844D-E577E31C2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767" y="1145387"/>
              <a:ext cx="2157436" cy="32498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DA9530-98DB-F38D-BFF9-1E0DD652D0D2}"/>
                </a:ext>
              </a:extLst>
            </p:cNvPr>
            <p:cNvSpPr txBox="1"/>
            <p:nvPr/>
          </p:nvSpPr>
          <p:spPr>
            <a:xfrm>
              <a:off x="6335101" y="535135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(Gold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6E10AD-CFA4-5E7F-B433-74A3283F0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68063" y="436671"/>
              <a:ext cx="2157436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6341CF6E-EF95-964B-50BA-6FFD181C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9931" y="492479"/>
              <a:ext cx="412833" cy="4128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64449C-BE04-B744-BBCE-881984147D57}"/>
                </a:ext>
              </a:extLst>
            </p:cNvPr>
            <p:cNvSpPr txBox="1"/>
            <p:nvPr/>
          </p:nvSpPr>
          <p:spPr>
            <a:xfrm>
              <a:off x="6401081" y="17595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90EC82-84D6-A747-71A7-CA55A7CC9F4D}"/>
                </a:ext>
              </a:extLst>
            </p:cNvPr>
            <p:cNvSpPr txBox="1"/>
            <p:nvPr/>
          </p:nvSpPr>
          <p:spPr>
            <a:xfrm>
              <a:off x="6401081" y="349844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7CFC7-72A2-2A58-B43D-C0560DB39ED4}"/>
                </a:ext>
              </a:extLst>
            </p:cNvPr>
            <p:cNvSpPr txBox="1"/>
            <p:nvPr/>
          </p:nvSpPr>
          <p:spPr>
            <a:xfrm>
              <a:off x="6401081" y="5375984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E3B962-B754-27A8-09AF-EDC0A2841021}"/>
                </a:ext>
              </a:extLst>
            </p:cNvPr>
            <p:cNvGrpSpPr/>
            <p:nvPr/>
          </p:nvGrpSpPr>
          <p:grpSpPr>
            <a:xfrm>
              <a:off x="6469854" y="1190994"/>
              <a:ext cx="546062" cy="529251"/>
              <a:chOff x="6382955" y="2755144"/>
              <a:chExt cx="546062" cy="529251"/>
            </a:xfrm>
          </p:grpSpPr>
          <p:pic>
            <p:nvPicPr>
              <p:cNvPr id="1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F925BE3-D76A-FE1E-E641-92C49CBA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8" name="Graphic 17" descr="Medal with solid fill">
                <a:extLst>
                  <a:ext uri="{FF2B5EF4-FFF2-40B4-BE49-F238E27FC236}">
                    <a16:creationId xmlns:a16="http://schemas.microsoft.com/office/drawing/2014/main" id="{24BF8A4C-03D9-EFBD-7452-88F730920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979408-F8D0-7ECC-AD32-61D71B71F17A}"/>
                </a:ext>
              </a:extLst>
            </p:cNvPr>
            <p:cNvGrpSpPr/>
            <p:nvPr/>
          </p:nvGrpSpPr>
          <p:grpSpPr>
            <a:xfrm>
              <a:off x="6469023" y="2947284"/>
              <a:ext cx="543086" cy="512171"/>
              <a:chOff x="7281403" y="2775156"/>
              <a:chExt cx="543086" cy="512171"/>
            </a:xfrm>
          </p:grpSpPr>
          <p:pic>
            <p:nvPicPr>
              <p:cNvPr id="2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FD58E8-66CE-3AA7-C06D-0D1769193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" name="Graphic 20" descr="Medal with solid fill">
                <a:extLst>
                  <a:ext uri="{FF2B5EF4-FFF2-40B4-BE49-F238E27FC236}">
                    <a16:creationId xmlns:a16="http://schemas.microsoft.com/office/drawing/2014/main" id="{2EDFE2B3-2D0E-8E1B-8CAA-0E82EC45F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AE553C-815C-F575-FE81-3E9DA442F04E}"/>
                </a:ext>
              </a:extLst>
            </p:cNvPr>
            <p:cNvGrpSpPr/>
            <p:nvPr/>
          </p:nvGrpSpPr>
          <p:grpSpPr>
            <a:xfrm>
              <a:off x="6496397" y="4815489"/>
              <a:ext cx="543087" cy="537894"/>
              <a:chOff x="9435923" y="3630075"/>
              <a:chExt cx="543087" cy="537894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4FCA5D6-53B0-134E-AEB6-56C789EB5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Graphic 23" descr="Medal with solid fill">
                <a:extLst>
                  <a:ext uri="{FF2B5EF4-FFF2-40B4-BE49-F238E27FC236}">
                    <a16:creationId xmlns:a16="http://schemas.microsoft.com/office/drawing/2014/main" id="{64918776-6AB8-B50C-17BE-440DB01FF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C2E24A-31F1-FF8A-5D79-5E64B32491D2}"/>
                </a:ext>
              </a:extLst>
            </p:cNvPr>
            <p:cNvSpPr txBox="1"/>
            <p:nvPr/>
          </p:nvSpPr>
          <p:spPr>
            <a:xfrm>
              <a:off x="6335101" y="2393848"/>
              <a:ext cx="15581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(Silver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6489F4-77E9-C30B-91E7-129C2F5B6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68063" y="2295384"/>
              <a:ext cx="2157436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39C0D197-139C-9239-B665-A4EC984F5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9931" y="2351192"/>
              <a:ext cx="412833" cy="412833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D1E4FE-FE8E-342B-9C9C-A3305E26A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581" y="1451235"/>
              <a:ext cx="2157436" cy="32498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3DC977-D53A-6BD7-3668-3E2525FDA73A}"/>
                </a:ext>
              </a:extLst>
            </p:cNvPr>
            <p:cNvSpPr txBox="1"/>
            <p:nvPr/>
          </p:nvSpPr>
          <p:spPr>
            <a:xfrm>
              <a:off x="1159046" y="279356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0BD8349-3D07-A128-03A5-DD0029597657}"/>
                </a:ext>
              </a:extLst>
            </p:cNvPr>
            <p:cNvGrpSpPr/>
            <p:nvPr/>
          </p:nvGrpSpPr>
          <p:grpSpPr>
            <a:xfrm>
              <a:off x="1227819" y="2224959"/>
              <a:ext cx="546062" cy="529251"/>
              <a:chOff x="6382955" y="2755144"/>
              <a:chExt cx="546062" cy="529251"/>
            </a:xfrm>
          </p:grpSpPr>
          <p:pic>
            <p:nvPicPr>
              <p:cNvPr id="4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C50520D-A7E2-C1BC-E80E-0822B9C86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3" name="Graphic 42" descr="Medal with solid fill">
                <a:extLst>
                  <a:ext uri="{FF2B5EF4-FFF2-40B4-BE49-F238E27FC236}">
                    <a16:creationId xmlns:a16="http://schemas.microsoft.com/office/drawing/2014/main" id="{DF9F501C-CEAA-5F08-2CCA-D6B18D3BD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B5BC4F-E05D-29C2-CC79-96831C57EAD6}"/>
                </a:ext>
              </a:extLst>
            </p:cNvPr>
            <p:cNvSpPr txBox="1"/>
            <p:nvPr/>
          </p:nvSpPr>
          <p:spPr>
            <a:xfrm>
              <a:off x="1159046" y="355408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C243E63-AD01-B355-66E3-05D916647CE8}"/>
                </a:ext>
              </a:extLst>
            </p:cNvPr>
            <p:cNvGrpSpPr/>
            <p:nvPr/>
          </p:nvGrpSpPr>
          <p:grpSpPr>
            <a:xfrm>
              <a:off x="1226988" y="3002921"/>
              <a:ext cx="543086" cy="512171"/>
              <a:chOff x="7281403" y="2775156"/>
              <a:chExt cx="543086" cy="512171"/>
            </a:xfrm>
          </p:grpSpPr>
          <p:pic>
            <p:nvPicPr>
              <p:cNvPr id="4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835D5D5-6CF1-46D8-9EF6-E2161443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7" name="Graphic 46" descr="Medal with solid fill">
                <a:extLst>
                  <a:ext uri="{FF2B5EF4-FFF2-40B4-BE49-F238E27FC236}">
                    <a16:creationId xmlns:a16="http://schemas.microsoft.com/office/drawing/2014/main" id="{DEC51EEE-6F92-BE3D-CD06-22CEF24DF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981B2B-0A0A-0D77-F40D-0ED68047D3A9}"/>
                </a:ext>
              </a:extLst>
            </p:cNvPr>
            <p:cNvSpPr txBox="1"/>
            <p:nvPr/>
          </p:nvSpPr>
          <p:spPr>
            <a:xfrm>
              <a:off x="1159046" y="431438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FBEA2C-FCAD-98E3-B377-B5C53B4A43B0}"/>
                </a:ext>
              </a:extLst>
            </p:cNvPr>
            <p:cNvGrpSpPr/>
            <p:nvPr/>
          </p:nvGrpSpPr>
          <p:grpSpPr>
            <a:xfrm>
              <a:off x="1254362" y="3753886"/>
              <a:ext cx="543087" cy="537894"/>
              <a:chOff x="9435923" y="3630075"/>
              <a:chExt cx="543087" cy="537894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8C3D504-8BD4-1015-725C-4C890569E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6B928F8C-5A96-1B91-69E1-96E2E010F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339E82-E5C0-5C9B-9BD8-F736328F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5100" y="1092989"/>
              <a:ext cx="1042181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BD20A3-9140-9DC9-75ED-0E073A7A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5100" y="2857463"/>
              <a:ext cx="1042183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4B695D09-D246-570A-D69E-E185A2B08CFC}"/>
                </a:ext>
              </a:extLst>
            </p:cNvPr>
            <p:cNvCxnSpPr>
              <a:cxnSpLocks/>
              <a:stCxn id="42" idx="3"/>
              <a:endCxn id="53" idx="1"/>
            </p:cNvCxnSpPr>
            <p:nvPr/>
          </p:nvCxnSpPr>
          <p:spPr>
            <a:xfrm flipV="1">
              <a:off x="1773881" y="1537008"/>
              <a:ext cx="4561219" cy="101078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9E75D1CF-1FBC-FCAE-5A41-20B593C7FA41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 flipV="1">
              <a:off x="1770074" y="3301482"/>
              <a:ext cx="4565026" cy="71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610B4A2A-2112-AC52-150C-2F8E90B70E77}"/>
                </a:ext>
              </a:extLst>
            </p:cNvPr>
            <p:cNvCxnSpPr>
              <a:cxnSpLocks/>
              <a:stCxn id="50" idx="3"/>
              <a:endCxn id="63" idx="1"/>
            </p:cNvCxnSpPr>
            <p:nvPr/>
          </p:nvCxnSpPr>
          <p:spPr>
            <a:xfrm>
              <a:off x="1797449" y="4085364"/>
              <a:ext cx="4537651" cy="107118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BD96B9-E003-BB46-080F-31CC48326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5100" y="4712527"/>
              <a:ext cx="1042182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BC0789-C247-1CE4-F4C2-0AB37C22C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68063" y="4162740"/>
              <a:ext cx="2157436" cy="1742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7A0BEF-489C-6B4B-D984-9DB3AABCD672}"/>
                </a:ext>
              </a:extLst>
            </p:cNvPr>
            <p:cNvSpPr txBox="1"/>
            <p:nvPr/>
          </p:nvSpPr>
          <p:spPr>
            <a:xfrm>
              <a:off x="6335101" y="4242646"/>
              <a:ext cx="153728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 used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by backup solution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187353-1C38-2F47-81F2-FFA5E3DD98D4}"/>
                </a:ext>
              </a:extLst>
            </p:cNvPr>
            <p:cNvSpPr txBox="1"/>
            <p:nvPr/>
          </p:nvSpPr>
          <p:spPr>
            <a:xfrm>
              <a:off x="8018044" y="4162740"/>
              <a:ext cx="2606686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Azure VMware Solution private cloud would be built after the DR event occurred and Bronze SLA applications would be restored from the 3</a:t>
              </a:r>
              <a:r>
                <a:rPr lang="en-US" sz="1100" baseline="30000" dirty="0"/>
                <a:t>rd</a:t>
              </a:r>
              <a:r>
                <a:rPr lang="en-US" sz="1100" dirty="0"/>
                <a:t> party backup solution to the Bronze Azure VMware Solution private cloud.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4A5328-FA97-3227-E18F-24FC71746BEE}"/>
                </a:ext>
              </a:extLst>
            </p:cNvPr>
            <p:cNvSpPr txBox="1"/>
            <p:nvPr/>
          </p:nvSpPr>
          <p:spPr>
            <a:xfrm>
              <a:off x="1079619" y="1549699"/>
              <a:ext cx="152766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Environments (On-Prem,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Co-Lo, &amp; Cloud-based)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E9CDEE-3BFF-2883-521E-7888354A208C}"/>
                </a:ext>
              </a:extLst>
            </p:cNvPr>
            <p:cNvSpPr txBox="1"/>
            <p:nvPr/>
          </p:nvSpPr>
          <p:spPr>
            <a:xfrm>
              <a:off x="8007367" y="2256193"/>
              <a:ext cx="260668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Azure VMware Solution private cloud “pilot light” cluster would be expanded after the DR event and Silver SLA applications recovered using DR Automation.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DEEA3C-E416-F5DB-6FE2-4B3D3143E495}"/>
                </a:ext>
              </a:extLst>
            </p:cNvPr>
            <p:cNvSpPr txBox="1"/>
            <p:nvPr/>
          </p:nvSpPr>
          <p:spPr>
            <a:xfrm>
              <a:off x="3713775" y="224594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4946A-AE69-30AF-993B-A05D69A22F56}"/>
                </a:ext>
              </a:extLst>
            </p:cNvPr>
            <p:cNvSpPr txBox="1"/>
            <p:nvPr/>
          </p:nvSpPr>
          <p:spPr>
            <a:xfrm>
              <a:off x="3713775" y="3493743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1026" name="Picture 2" descr="Storage - Blob | Microsoft Azure Mono">
              <a:extLst>
                <a:ext uri="{FF2B5EF4-FFF2-40B4-BE49-F238E27FC236}">
                  <a16:creationId xmlns:a16="http://schemas.microsoft.com/office/drawing/2014/main" id="{BC23C3C6-7B0F-84EC-9F07-D69723DD9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558" y="4222129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DCD70E5-F017-D235-26D9-1F1A9399677C}"/>
                </a:ext>
              </a:extLst>
            </p:cNvPr>
            <p:cNvSpPr txBox="1"/>
            <p:nvPr/>
          </p:nvSpPr>
          <p:spPr>
            <a:xfrm>
              <a:off x="3720025" y="4670571"/>
              <a:ext cx="6924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Backup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C1FF3-D4F3-FB56-CA4A-7A1895B79AD7}"/>
                </a:ext>
              </a:extLst>
            </p:cNvPr>
            <p:cNvSpPr txBox="1"/>
            <p:nvPr/>
          </p:nvSpPr>
          <p:spPr>
            <a:xfrm>
              <a:off x="9455093" y="5400592"/>
              <a:ext cx="165590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(Bronze SLA)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BBDBB3-B8C0-1519-575D-73A07E152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8055" y="5302128"/>
              <a:ext cx="2318832" cy="5968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 descr="Azure VMware Solution Private Cloud">
              <a:extLst>
                <a:ext uri="{FF2B5EF4-FFF2-40B4-BE49-F238E27FC236}">
                  <a16:creationId xmlns:a16="http://schemas.microsoft.com/office/drawing/2014/main" id="{B120AA63-6AAE-BD51-7058-F09CFD54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9923" y="5357936"/>
              <a:ext cx="412833" cy="412833"/>
            </a:xfrm>
            <a:prstGeom prst="rect">
              <a:avLst/>
            </a:prstGeom>
          </p:spPr>
        </p:pic>
        <p:cxnSp>
          <p:nvCxnSpPr>
            <p:cNvPr id="11" name="Connector: Elbow 61">
              <a:extLst>
                <a:ext uri="{FF2B5EF4-FFF2-40B4-BE49-F238E27FC236}">
                  <a16:creationId xmlns:a16="http://schemas.microsoft.com/office/drawing/2014/main" id="{60162242-955F-FC9B-266B-2D28D36C143E}"/>
                </a:ext>
              </a:extLst>
            </p:cNvPr>
            <p:cNvCxnSpPr>
              <a:cxnSpLocks/>
              <a:stCxn id="9" idx="1"/>
              <a:endCxn id="63" idx="3"/>
            </p:cNvCxnSpPr>
            <p:nvPr/>
          </p:nvCxnSpPr>
          <p:spPr>
            <a:xfrm flipH="1" flipV="1">
              <a:off x="7377282" y="5156546"/>
              <a:ext cx="1510773" cy="44401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0066D8-E4C3-F30F-B88E-059FC5575AEB}"/>
                </a:ext>
              </a:extLst>
            </p:cNvPr>
            <p:cNvSpPr txBox="1"/>
            <p:nvPr/>
          </p:nvSpPr>
          <p:spPr>
            <a:xfrm>
              <a:off x="8046169" y="5560445"/>
              <a:ext cx="4728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Restore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9B60C7-09BF-CCB3-40CB-F1E689EB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28119" y="1844236"/>
              <a:ext cx="409682" cy="3999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AB3726-A4B5-E3CB-4153-0A95D564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29865" y="3088348"/>
              <a:ext cx="409682" cy="3999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3C1C4F7-8DCB-4B0D-079E-864EA037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684" y="1549699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21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60574E-037E-4619-13E4-FA277DE3AF75}"/>
              </a:ext>
            </a:extLst>
          </p:cNvPr>
          <p:cNvSpPr txBox="1"/>
          <p:nvPr/>
        </p:nvSpPr>
        <p:spPr>
          <a:xfrm>
            <a:off x="1859905" y="6132271"/>
            <a:ext cx="85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7 – Azure VMware Solution with VMware Site Recovery Manager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A968E-98CC-F053-AD05-C3FDA64E1A3E}"/>
              </a:ext>
            </a:extLst>
          </p:cNvPr>
          <p:cNvGrpSpPr/>
          <p:nvPr/>
        </p:nvGrpSpPr>
        <p:grpSpPr>
          <a:xfrm>
            <a:off x="307755" y="203337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4" y="971370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A6D874-E979-8117-35FA-45B67CCD2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591" y="1686435"/>
              <a:ext cx="412833" cy="3989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394A71-545B-025B-AF62-632E07E5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9262" y="3526257"/>
              <a:ext cx="412833" cy="3989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1F32C-7443-167B-A048-B744EE72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2886" y="3526257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6A4C92-7DF0-0EC4-373F-B9F6AC04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6544" y="3528858"/>
              <a:ext cx="412833" cy="3989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CDA83E-9B18-26CB-A0C1-D9DBA62D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6658" y="3527902"/>
              <a:ext cx="412833" cy="398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31ED09-9C3E-2381-4B09-FDC41375F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7242" y="1686001"/>
              <a:ext cx="412833" cy="3989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0EB3C5-C045-9792-9130-7B1C605D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51251" y="2670075"/>
              <a:ext cx="409682" cy="3999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5FCBCE-C9A6-C913-5449-D8F8750D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49969" y="2662489"/>
              <a:ext cx="409682" cy="399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B8E5DC-5C48-B289-324B-822C7E2C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2742" y="977151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85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EDF858-6D13-4B36-FAC1-5DC604785724}"/>
              </a:ext>
            </a:extLst>
          </p:cNvPr>
          <p:cNvSpPr txBox="1"/>
          <p:nvPr/>
        </p:nvSpPr>
        <p:spPr>
          <a:xfrm>
            <a:off x="2924738" y="62331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Figure 8 – Azure VMware Solution with Zerto DR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A44D5-F548-3E58-2A8A-2A966B8BD40F}"/>
              </a:ext>
            </a:extLst>
          </p:cNvPr>
          <p:cNvGrpSpPr/>
          <p:nvPr/>
        </p:nvGrpSpPr>
        <p:grpSpPr>
          <a:xfrm>
            <a:off x="307755" y="313402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4" y="1081435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5ED14E-1583-CD18-18E1-31E44410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0192" y="1076459"/>
              <a:ext cx="412833" cy="3989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7BC52-11F9-5F70-1993-3B949E3C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52121" y="1713335"/>
              <a:ext cx="412833" cy="3989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2E2AE5-CA04-EAE6-EAB0-70E6D8F1F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51732" y="1738038"/>
              <a:ext cx="412833" cy="3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13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Widescreen</PresentationFormat>
  <Paragraphs>446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Lato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2023-03-01T15:24:58Z</dcterms:created>
  <dcterms:modified xsi:type="dcterms:W3CDTF">2025-03-25T12:04:18Z</dcterms:modified>
</cp:coreProperties>
</file>